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72"/>
  </p:notesMasterIdLst>
  <p:handoutMasterIdLst>
    <p:handoutMasterId r:id="rId73"/>
  </p:handoutMasterIdLst>
  <p:sldIdLst>
    <p:sldId id="972" r:id="rId5"/>
    <p:sldId id="1065" r:id="rId6"/>
    <p:sldId id="1066" r:id="rId7"/>
    <p:sldId id="2147477602" r:id="rId8"/>
    <p:sldId id="2147477600" r:id="rId9"/>
    <p:sldId id="2147477601" r:id="rId10"/>
    <p:sldId id="2147477603" r:id="rId11"/>
    <p:sldId id="2147477604" r:id="rId12"/>
    <p:sldId id="2147477605" r:id="rId13"/>
    <p:sldId id="2147477606" r:id="rId14"/>
    <p:sldId id="2147477607" r:id="rId15"/>
    <p:sldId id="2144867365" r:id="rId16"/>
    <p:sldId id="2144867396" r:id="rId17"/>
    <p:sldId id="2144867367" r:id="rId18"/>
    <p:sldId id="344" r:id="rId19"/>
    <p:sldId id="345" r:id="rId20"/>
    <p:sldId id="380" r:id="rId21"/>
    <p:sldId id="2144867366" r:id="rId22"/>
    <p:sldId id="2144867397" r:id="rId23"/>
    <p:sldId id="1263" r:id="rId24"/>
    <p:sldId id="1278" r:id="rId25"/>
    <p:sldId id="1279" r:id="rId26"/>
    <p:sldId id="1280" r:id="rId27"/>
    <p:sldId id="1281" r:id="rId28"/>
    <p:sldId id="1283" r:id="rId29"/>
    <p:sldId id="1100" r:id="rId30"/>
    <p:sldId id="2144867319" r:id="rId31"/>
    <p:sldId id="2144867379" r:id="rId32"/>
    <p:sldId id="2144867380" r:id="rId33"/>
    <p:sldId id="2144867381" r:id="rId34"/>
    <p:sldId id="2144867382" r:id="rId35"/>
    <p:sldId id="2144867383" r:id="rId36"/>
    <p:sldId id="2144867384" r:id="rId37"/>
    <p:sldId id="2144867385" r:id="rId38"/>
    <p:sldId id="2144867395" r:id="rId39"/>
    <p:sldId id="2144867386" r:id="rId40"/>
    <p:sldId id="2144867388" r:id="rId41"/>
    <p:sldId id="2144867387" r:id="rId42"/>
    <p:sldId id="2144867389" r:id="rId43"/>
    <p:sldId id="2144867390" r:id="rId44"/>
    <p:sldId id="2144867391" r:id="rId45"/>
    <p:sldId id="2144867392" r:id="rId46"/>
    <p:sldId id="2144867393" r:id="rId47"/>
    <p:sldId id="2147477598" r:id="rId48"/>
    <p:sldId id="2147477599" r:id="rId49"/>
    <p:sldId id="2147477595" r:id="rId50"/>
    <p:sldId id="1051" r:id="rId51"/>
    <p:sldId id="783" r:id="rId52"/>
    <p:sldId id="2147477592" r:id="rId53"/>
    <p:sldId id="2144867322" r:id="rId54"/>
    <p:sldId id="2147477593" r:id="rId55"/>
    <p:sldId id="2147477594" r:id="rId56"/>
    <p:sldId id="2147477596" r:id="rId57"/>
    <p:sldId id="1121" r:id="rId58"/>
    <p:sldId id="1122" r:id="rId59"/>
    <p:sldId id="1123" r:id="rId60"/>
    <p:sldId id="1124" r:id="rId61"/>
    <p:sldId id="2144867341" r:id="rId62"/>
    <p:sldId id="2144867342" r:id="rId63"/>
    <p:sldId id="2144867344" r:id="rId64"/>
    <p:sldId id="2144867330" r:id="rId65"/>
    <p:sldId id="2144867345" r:id="rId66"/>
    <p:sldId id="2144867331" r:id="rId67"/>
    <p:sldId id="2144867332" r:id="rId68"/>
    <p:sldId id="2147477597" r:id="rId69"/>
    <p:sldId id="2144867376" r:id="rId70"/>
    <p:sldId id="2144867368" r:id="rId7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76"/>
    <p:restoredTop sz="96654"/>
  </p:normalViewPr>
  <p:slideViewPr>
    <p:cSldViewPr snapToObjects="1">
      <p:cViewPr varScale="1">
        <p:scale>
          <a:sx n="192" d="100"/>
          <a:sy n="192" d="100"/>
        </p:scale>
        <p:origin x="896" y="320"/>
      </p:cViewPr>
      <p:guideLst>
        <p:guide orient="horz" pos="1620"/>
        <p:guide pos="2880"/>
      </p:guideLst>
    </p:cSldViewPr>
  </p:slideViewPr>
  <p:outlineViewPr>
    <p:cViewPr>
      <p:scale>
        <a:sx n="33" d="100"/>
        <a:sy n="33" d="100"/>
      </p:scale>
      <p:origin x="0" y="-36920"/>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10/17/24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10/17/24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402233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E9A5C-E092-8695-9DC3-A304D687D48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825D7DA-C06B-14F4-68E4-72AE5C83EE0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9521DBCF-FBA3-A779-B0AC-F83544D16F1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D6444139-D391-092D-E111-3888090B97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46</a:t>
            </a:fld>
            <a:endParaRPr lang="en-US" altLang="en-US"/>
          </a:p>
        </p:txBody>
      </p:sp>
    </p:spTree>
    <p:extLst>
      <p:ext uri="{BB962C8B-B14F-4D97-AF65-F5344CB8AC3E}">
        <p14:creationId xmlns:p14="http://schemas.microsoft.com/office/powerpoint/2010/main" val="1330824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F63FA-ACA0-D1BD-4124-08BBA31B3B5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00ACE54-C228-802B-7456-D4D7F705B6D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951D83B0-1014-3353-9FBD-FF48A04E7F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FFB1496-CC91-D904-2D06-92A71E8C4A5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53</a:t>
            </a:fld>
            <a:endParaRPr lang="en-US" altLang="en-US"/>
          </a:p>
        </p:txBody>
      </p:sp>
    </p:spTree>
    <p:extLst>
      <p:ext uri="{BB962C8B-B14F-4D97-AF65-F5344CB8AC3E}">
        <p14:creationId xmlns:p14="http://schemas.microsoft.com/office/powerpoint/2010/main" val="2380199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1A699-8083-EF0B-D047-7A23E7EF226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78DA74B-23FA-8F81-C846-002AFD44A76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B7A6B600-1DC9-8A18-D9A6-3C64B541E0C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E7719B59-4D5C-D799-3EF9-50D54CA6955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65</a:t>
            </a:fld>
            <a:endParaRPr lang="en-US" altLang="en-US"/>
          </a:p>
        </p:txBody>
      </p:sp>
    </p:spTree>
    <p:extLst>
      <p:ext uri="{BB962C8B-B14F-4D97-AF65-F5344CB8AC3E}">
        <p14:creationId xmlns:p14="http://schemas.microsoft.com/office/powerpoint/2010/main" val="3967736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EA4D1-5AB9-304C-B3EB-E2F48376B0A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7B0C6D1-171D-0894-B2A1-5BC518DF624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AE4AA66F-3013-2D92-94A8-B79FC1CB228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BCB5A468-5FE8-47D7-AB01-D165D64C14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67</a:t>
            </a:fld>
            <a:endParaRPr lang="en-US" altLang="en-US"/>
          </a:p>
        </p:txBody>
      </p:sp>
    </p:spTree>
    <p:extLst>
      <p:ext uri="{BB962C8B-B14F-4D97-AF65-F5344CB8AC3E}">
        <p14:creationId xmlns:p14="http://schemas.microsoft.com/office/powerpoint/2010/main" val="2438799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BADE1-0616-A713-DC1B-6904B8ED2FB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1395DB0-F832-E864-9DC8-DBE1237DD11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B11BADE2-DFD1-8E62-C875-BD89DAC7C9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4F1664E-B3EA-FBE9-F7C2-D85CCBE339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839051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8727A-59B0-837B-6B97-1C1BEC6C677A}"/>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08D28B79-8A83-571A-17BA-A4B2FDB7DDC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E8AF3814-A89A-7A96-D34D-37CECBEF81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2814E622-834C-9916-E4CA-3CD07BA886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44269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6583F-6747-833F-A83D-AF4869FE7AA8}"/>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3344DED-3AA2-CD96-B6E5-600BD10105B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975E13A1-D809-6CB4-1588-55821853A9B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8CBFE16-9314-1B16-95BC-48756E88445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12</a:t>
            </a:fld>
            <a:endParaRPr lang="en-US" altLang="en-US"/>
          </a:p>
        </p:txBody>
      </p:sp>
    </p:spTree>
    <p:extLst>
      <p:ext uri="{BB962C8B-B14F-4D97-AF65-F5344CB8AC3E}">
        <p14:creationId xmlns:p14="http://schemas.microsoft.com/office/powerpoint/2010/main" val="846015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B19D3-9EED-A4D7-6601-AD3D5F74F71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0B923546-3FF9-AC8F-5F50-B6CD9D6D63B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262BE557-4D51-B89B-6A4F-EEEB901DF4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8720D4B-3AA9-006D-35E0-EA7BD7EB799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95716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C9880-A2DE-141A-C796-50AC94B8E5CD}"/>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7EDD8349-0D8F-14F4-9C58-685C294D3CF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E85BC84A-AFE3-A22E-A8E9-72340BDE04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CF03F511-A7A7-BA07-2614-0ED54EF758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26402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21</a:t>
            </a:fld>
            <a:endParaRPr lang="en-US" altLang="en-US"/>
          </a:p>
        </p:txBody>
      </p:sp>
    </p:spTree>
    <p:extLst>
      <p:ext uri="{BB962C8B-B14F-4D97-AF65-F5344CB8AC3E}">
        <p14:creationId xmlns:p14="http://schemas.microsoft.com/office/powerpoint/2010/main" val="121914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24A96-4931-063D-E5BC-A4D4137AEC0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D9196CA3-86F8-A42E-452C-9AB3EBEB13A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EC67260E-D6CC-5B18-F5AD-F9B626236A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EFC77EC-6279-5129-A668-3CC1201D149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26</a:t>
            </a:fld>
            <a:endParaRPr lang="en-US" altLang="en-US"/>
          </a:p>
        </p:txBody>
      </p:sp>
    </p:spTree>
    <p:extLst>
      <p:ext uri="{BB962C8B-B14F-4D97-AF65-F5344CB8AC3E}">
        <p14:creationId xmlns:p14="http://schemas.microsoft.com/office/powerpoint/2010/main" val="3056425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D6076-6994-B5C2-10E3-96B11E7E38B8}"/>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8B5493C-0137-B5C3-1DD3-EE6EC3DE0E9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F8556A6E-E5E2-FCD4-ED1D-5CDFBACE7D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D32CF03-830C-CAD9-E867-E8F2179015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32</a:t>
            </a:fld>
            <a:endParaRPr lang="en-US" altLang="en-US"/>
          </a:p>
        </p:txBody>
      </p:sp>
    </p:spTree>
    <p:extLst>
      <p:ext uri="{BB962C8B-B14F-4D97-AF65-F5344CB8AC3E}">
        <p14:creationId xmlns:p14="http://schemas.microsoft.com/office/powerpoint/2010/main" val="3639429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10/17/24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10/17/24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10/17/24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10/17/24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4"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084134746"/>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a:t>
            </a:fld>
            <a:r>
              <a:rPr lang="en-US" altLang="en-US" sz="900" b="0" dirty="0">
                <a:solidFill>
                  <a:schemeClr val="bg1"/>
                </a:solidFill>
              </a:rPr>
              <a:t> | W4153-F24-6-REST(4)-OAuth2-Middleware-Composition</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9"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medium.com/software-development-turkey/understanding-oauth-2-0-and-openid-connect-777eb1fc27f"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camunda.com/bpmn/"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app.swaggerhub.com/search?owner=Columbia-Classes&amp;visibility=PUBLIC" TargetMode="External"/><Relationship Id="rId2" Type="http://schemas.openxmlformats.org/officeDocument/2006/relationships/hyperlink" Target="https://github.com/donald-f-ferguson/W4153-Cloud-Computing-Base/blob/3d94111a1018b8b5aba9069a333f1e030d75d503/simple_examples/sync_async"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tiff"/><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tiff"/><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fastapi.tiangolo.com/tutorial/middleware/" TargetMode="External"/><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hyperlink" Target="https://fastapi.tiangolo.com/advanced/middleware/"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fastapi.tiangolo.com/advanced/middleware/" TargetMode="External"/><Relationship Id="rId2" Type="http://schemas.openxmlformats.org/officeDocument/2006/relationships/hyperlink" Target="https://medium.com/@saverio3107/mastering-middleware-in-fastapi-from-basic-implementation-to-route-based-strategies-d62eff6b5463" TargetMode="Externa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docs.aws.amazon.com/elasticbeanstalk/latest/dg/environments-cfg-softwaresettings.html" TargetMode="External"/><Relationship Id="rId2" Type="http://schemas.openxmlformats.org/officeDocument/2006/relationships/hyperlink" Target="https://docs.aws.amazon.com/cloud9/latest/user-guide/env-vars.html" TargetMode="Externa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hyperlink" Target="https://cloud.google.com/functions/docs/configuring/env-va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hyperlink" Target="https://github.com/donald-f-ferguson/E6156-Public-Examples/tree/master/old_examples/simple_pattern_examples" TargetMode="Externa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s://en.wikipedia.org/wiki/Factory_method_pattern"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6.xml.rels><?xml version="1.0" encoding="UTF-8" standalone="yes"?>
<Relationships xmlns="http://schemas.openxmlformats.org/package/2006/relationships"><Relationship Id="rId3" Type="http://schemas.openxmlformats.org/officeDocument/2006/relationships/hyperlink" Target="https://medium.com/@sylvain.tiset/top-10-microservices-design-patterns-you-should-know-1bac6a7d6218" TargetMode="External"/><Relationship Id="rId2" Type="http://schemas.openxmlformats.org/officeDocument/2006/relationships/hyperlink" Target="https://medium.com/@cihanelibol99/authorization-architecture-in-microservices-68085d31f1e1"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6:</a:t>
            </a:r>
            <a:br>
              <a:rPr lang="en-US" altLang="en-US" sz="3600" b="1" i="1" dirty="0"/>
            </a:br>
            <a:r>
              <a:rPr lang="en-US" altLang="en-US" sz="3600" b="1" i="1" dirty="0"/>
              <a:t>REST(4), OAuth2, Middleware, Composition</a:t>
            </a:r>
            <a:endParaRPr lang="en-US" altLang="en-US" sz="4400" b="1"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48582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8DC93-FDC8-E9ED-9DB0-31276F2539F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8B461ED-2238-5D43-936E-FC8063F6A07A}"/>
              </a:ext>
            </a:extLst>
          </p:cNvPr>
          <p:cNvSpPr>
            <a:spLocks noGrp="1"/>
          </p:cNvSpPr>
          <p:nvPr>
            <p:ph type="title"/>
          </p:nvPr>
        </p:nvSpPr>
        <p:spPr/>
        <p:txBody>
          <a:bodyPr/>
          <a:lstStyle/>
          <a:p>
            <a:r>
              <a:rPr lang="en-US" dirty="0"/>
              <a:t>Project Structure</a:t>
            </a:r>
          </a:p>
        </p:txBody>
      </p:sp>
      <p:pic>
        <p:nvPicPr>
          <p:cNvPr id="2" name="Picture 1">
            <a:extLst>
              <a:ext uri="{FF2B5EF4-FFF2-40B4-BE49-F238E27FC236}">
                <a16:creationId xmlns:a16="http://schemas.microsoft.com/office/drawing/2014/main" id="{1B8DDC29-36A7-79C5-E525-7F5C7A999AE5}"/>
              </a:ext>
            </a:extLst>
          </p:cNvPr>
          <p:cNvPicPr>
            <a:picLocks noChangeAspect="1"/>
          </p:cNvPicPr>
          <p:nvPr/>
        </p:nvPicPr>
        <p:blipFill>
          <a:blip r:embed="rId2"/>
          <a:stretch>
            <a:fillRect/>
          </a:stretch>
        </p:blipFill>
        <p:spPr>
          <a:xfrm>
            <a:off x="5181600" y="32040"/>
            <a:ext cx="3362667" cy="4602994"/>
          </a:xfrm>
          <a:prstGeom prst="rect">
            <a:avLst/>
          </a:prstGeom>
        </p:spPr>
      </p:pic>
      <p:pic>
        <p:nvPicPr>
          <p:cNvPr id="5" name="Picture 4">
            <a:extLst>
              <a:ext uri="{FF2B5EF4-FFF2-40B4-BE49-F238E27FC236}">
                <a16:creationId xmlns:a16="http://schemas.microsoft.com/office/drawing/2014/main" id="{FFBC870F-B578-44B3-2783-0E70283905AA}"/>
              </a:ext>
            </a:extLst>
          </p:cNvPr>
          <p:cNvPicPr>
            <a:picLocks noChangeAspect="1"/>
          </p:cNvPicPr>
          <p:nvPr/>
        </p:nvPicPr>
        <p:blipFill>
          <a:blip r:embed="rId3"/>
          <a:stretch>
            <a:fillRect/>
          </a:stretch>
        </p:blipFill>
        <p:spPr>
          <a:xfrm>
            <a:off x="185822" y="812981"/>
            <a:ext cx="3514406" cy="3790950"/>
          </a:xfrm>
          <a:prstGeom prst="rect">
            <a:avLst/>
          </a:prstGeom>
        </p:spPr>
      </p:pic>
      <p:sp>
        <p:nvSpPr>
          <p:cNvPr id="6" name="TextBox 5">
            <a:extLst>
              <a:ext uri="{FF2B5EF4-FFF2-40B4-BE49-F238E27FC236}">
                <a16:creationId xmlns:a16="http://schemas.microsoft.com/office/drawing/2014/main" id="{06050898-EDE7-DFC0-2330-1B3E988D29D8}"/>
              </a:ext>
            </a:extLst>
          </p:cNvPr>
          <p:cNvSpPr txBox="1"/>
          <p:nvPr/>
        </p:nvSpPr>
        <p:spPr>
          <a:xfrm>
            <a:off x="983082" y="443984"/>
            <a:ext cx="1919885" cy="369332"/>
          </a:xfrm>
          <a:prstGeom prst="rect">
            <a:avLst/>
          </a:prstGeom>
          <a:noFill/>
        </p:spPr>
        <p:txBody>
          <a:bodyPr wrap="none" rtlCol="0">
            <a:spAutoFit/>
          </a:bodyPr>
          <a:lstStyle/>
          <a:p>
            <a:r>
              <a:rPr lang="en-US" dirty="0"/>
              <a:t>Based on File Type</a:t>
            </a:r>
          </a:p>
        </p:txBody>
      </p:sp>
      <p:sp>
        <p:nvSpPr>
          <p:cNvPr id="7" name="TextBox 6">
            <a:extLst>
              <a:ext uri="{FF2B5EF4-FFF2-40B4-BE49-F238E27FC236}">
                <a16:creationId xmlns:a16="http://schemas.microsoft.com/office/drawing/2014/main" id="{711D636E-3FF9-5F8C-1583-C8A2F6D8430B}"/>
              </a:ext>
            </a:extLst>
          </p:cNvPr>
          <p:cNvSpPr txBox="1"/>
          <p:nvPr/>
        </p:nvSpPr>
        <p:spPr>
          <a:xfrm>
            <a:off x="6400800" y="1581150"/>
            <a:ext cx="2186817" cy="369332"/>
          </a:xfrm>
          <a:prstGeom prst="rect">
            <a:avLst/>
          </a:prstGeom>
          <a:noFill/>
        </p:spPr>
        <p:txBody>
          <a:bodyPr wrap="none" rtlCol="0">
            <a:spAutoFit/>
          </a:bodyPr>
          <a:lstStyle/>
          <a:p>
            <a:r>
              <a:rPr lang="en-US" dirty="0"/>
              <a:t>Module Functionality</a:t>
            </a:r>
          </a:p>
        </p:txBody>
      </p:sp>
    </p:spTree>
    <p:extLst>
      <p:ext uri="{BB962C8B-B14F-4D97-AF65-F5344CB8AC3E}">
        <p14:creationId xmlns:p14="http://schemas.microsoft.com/office/powerpoint/2010/main" val="109448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A0E6F0-59A5-7752-A6E5-9A032B491CFB}"/>
              </a:ext>
            </a:extLst>
          </p:cNvPr>
          <p:cNvSpPr>
            <a:spLocks noGrp="1"/>
          </p:cNvSpPr>
          <p:nvPr>
            <p:ph idx="1"/>
          </p:nvPr>
        </p:nvSpPr>
        <p:spPr/>
        <p:txBody>
          <a:bodyPr/>
          <a:lstStyle/>
          <a:p>
            <a:r>
              <a:rPr lang="en-US" dirty="0"/>
              <a:t>https://</a:t>
            </a:r>
            <a:r>
              <a:rPr lang="en-US" dirty="0" err="1"/>
              <a:t>github.com</a:t>
            </a:r>
            <a:r>
              <a:rPr lang="en-US" dirty="0"/>
              <a:t>/</a:t>
            </a:r>
            <a:r>
              <a:rPr lang="en-US" dirty="0" err="1"/>
              <a:t>zhanymkanov</a:t>
            </a:r>
            <a:r>
              <a:rPr lang="en-US" dirty="0"/>
              <a:t>/</a:t>
            </a:r>
            <a:r>
              <a:rPr lang="en-US" dirty="0" err="1"/>
              <a:t>fastapi</a:t>
            </a:r>
            <a:r>
              <a:rPr lang="en-US" dirty="0"/>
              <a:t>-best-practices</a:t>
            </a:r>
          </a:p>
        </p:txBody>
      </p:sp>
      <p:sp>
        <p:nvSpPr>
          <p:cNvPr id="3" name="Title 2">
            <a:extLst>
              <a:ext uri="{FF2B5EF4-FFF2-40B4-BE49-F238E27FC236}">
                <a16:creationId xmlns:a16="http://schemas.microsoft.com/office/drawing/2014/main" id="{9F8CC2BB-7154-CD6A-13C2-D5A94439C9A7}"/>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1146146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CBFD8-9043-3971-3200-EB97C518FB3D}"/>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CA92AACC-F939-3A68-3F6D-B012770CD3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C9EA69C-E605-CD14-E7C4-588D89E0CE7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E8DE378B-93BD-912B-4AFD-82E5F6999E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1772AF5-F6B4-99AE-57EF-BAD9717FC756}"/>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OpenID, OAuth2</a:t>
            </a:r>
          </a:p>
        </p:txBody>
      </p:sp>
      <p:sp>
        <p:nvSpPr>
          <p:cNvPr id="2" name="TextBox 9">
            <a:extLst>
              <a:ext uri="{FF2B5EF4-FFF2-40B4-BE49-F238E27FC236}">
                <a16:creationId xmlns:a16="http://schemas.microsoft.com/office/drawing/2014/main" id="{B1F33640-29F6-D78F-F167-5F40AFC4543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228340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B4AC4-A637-F711-30C4-A2326B03D7A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65B6453-803F-68E2-9DE9-A03E1FB46C5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61CEBC6-2C17-A258-AFBC-682D950874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9928FA4E-CB58-1273-5E66-BDF5FC5A16EC}"/>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3CACE7C1-50DE-59D9-5080-B72AB2DB212F}"/>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OAuth2, </a:t>
            </a:r>
            <a:r>
              <a:rPr kumimoji="0" lang="en-US" sz="3600" b="0" i="0" u="none" strike="noStrike" kern="1200" cap="none" spc="0" normalizeH="0" baseline="0" noProof="0" dirty="0" err="1">
                <a:ln>
                  <a:noFill/>
                </a:ln>
                <a:solidFill>
                  <a:prstClr val="black"/>
                </a:solidFill>
                <a:effectLst/>
                <a:uLnTx/>
                <a:uFillTx/>
                <a:latin typeface="Calibri"/>
                <a:ea typeface="+mn-ea"/>
                <a:cs typeface="+mn-cs"/>
              </a:rPr>
              <a:t>OpenIDC</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9">
            <a:extLst>
              <a:ext uri="{FF2B5EF4-FFF2-40B4-BE49-F238E27FC236}">
                <a16:creationId xmlns:a16="http://schemas.microsoft.com/office/drawing/2014/main" id="{94E6C7B7-6AF2-3F3F-F067-09EB81CFFF7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W4153-F24-6-REST(4)-OAuth2-Middleware-Composition </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2640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5B3BCA-3937-8ADA-9D71-15A5BA02683D}"/>
              </a:ext>
            </a:extLst>
          </p:cNvPr>
          <p:cNvSpPr>
            <a:spLocks noGrp="1"/>
          </p:cNvSpPr>
          <p:nvPr>
            <p:ph idx="1"/>
          </p:nvPr>
        </p:nvSpPr>
        <p:spPr/>
        <p:txBody>
          <a:bodyPr/>
          <a:lstStyle/>
          <a:p>
            <a:pPr algn="l"/>
            <a:r>
              <a:rPr lang="en-US" b="1" i="0" dirty="0">
                <a:solidFill>
                  <a:srgbClr val="242424"/>
                </a:solidFill>
                <a:effectLst/>
                <a:latin typeface="sohne"/>
              </a:rPr>
              <a:t>OAuth 2.0</a:t>
            </a:r>
          </a:p>
          <a:p>
            <a:pPr lvl="1"/>
            <a:r>
              <a:rPr lang="en-US" b="0" i="0" dirty="0">
                <a:solidFill>
                  <a:srgbClr val="242424"/>
                </a:solidFill>
                <a:effectLst/>
                <a:latin typeface="source-serif-pro"/>
              </a:rPr>
              <a:t>OAuth 2.0 is a protocol for </a:t>
            </a:r>
            <a:r>
              <a:rPr lang="en-US" b="1" i="0" dirty="0">
                <a:solidFill>
                  <a:srgbClr val="242424"/>
                </a:solidFill>
                <a:effectLst/>
                <a:latin typeface="source-serif-pro"/>
              </a:rPr>
              <a:t>authorizing client applications</a:t>
            </a:r>
            <a:r>
              <a:rPr lang="en-US" b="0" i="0" dirty="0">
                <a:solidFill>
                  <a:srgbClr val="242424"/>
                </a:solidFill>
                <a:effectLst/>
                <a:latin typeface="source-serif-pro"/>
              </a:rPr>
              <a:t> to access protected resources. OAuth 2.0 provides consented access and restricts actions of what the client application can perform on resources on behalf of the user, without ever sharing the user’s credentials.</a:t>
            </a:r>
          </a:p>
          <a:p>
            <a:pPr algn="l"/>
            <a:r>
              <a:rPr lang="en-US" b="1" i="0" dirty="0">
                <a:solidFill>
                  <a:srgbClr val="242424"/>
                </a:solidFill>
                <a:effectLst/>
                <a:latin typeface="sohne"/>
              </a:rPr>
              <a:t>OpenID Connect</a:t>
            </a:r>
          </a:p>
          <a:p>
            <a:pPr lvl="1"/>
            <a:r>
              <a:rPr lang="en-US" b="0" i="0" dirty="0">
                <a:solidFill>
                  <a:srgbClr val="242424"/>
                </a:solidFill>
                <a:effectLst/>
                <a:latin typeface="source-serif-pro"/>
              </a:rPr>
              <a:t>OpenID Connect is an identity layer on top of the OAuth 2.0 protocol. It allows Clients to verify the identity of the End-User based on the authentication performed by an Authorization Server, as well as to obtain basic profile information about the End-User in an interoperable manner.</a:t>
            </a:r>
          </a:p>
          <a:p>
            <a:pPr lvl="1"/>
            <a:r>
              <a:rPr lang="en-US" b="0" i="0" dirty="0">
                <a:solidFill>
                  <a:srgbClr val="242424"/>
                </a:solidFill>
                <a:effectLst/>
                <a:latin typeface="source-serif-pro"/>
              </a:rPr>
              <a:t>OpenID exists to enable </a:t>
            </a:r>
            <a:r>
              <a:rPr lang="en-US" b="1" i="0" dirty="0">
                <a:solidFill>
                  <a:srgbClr val="242424"/>
                </a:solidFill>
                <a:effectLst/>
                <a:latin typeface="source-serif-pro"/>
              </a:rPr>
              <a:t>Federated Authentication</a:t>
            </a:r>
            <a:r>
              <a:rPr lang="en-US" b="0" i="0" dirty="0">
                <a:solidFill>
                  <a:srgbClr val="242424"/>
                </a:solidFill>
                <a:effectLst/>
                <a:latin typeface="source-serif-pro"/>
              </a:rPr>
              <a:t>, where users are able to authenticate with the same identity across multiple web applications. Both users and web applications trust identity providers, such as Google, Yahoo!, and Facebook, to store user profile information and authenticate users on behalf of the application. This eliminates the need for each web application to build its own custom authentication system, and it makes it much easier and faster for users to sign up and sign into sites around the Web.</a:t>
            </a:r>
          </a:p>
          <a:p>
            <a:pPr marL="0" indent="0">
              <a:buNone/>
            </a:pPr>
            <a:r>
              <a:rPr lang="en-US" sz="1400" b="0" i="0" dirty="0">
                <a:solidFill>
                  <a:srgbClr val="242424"/>
                </a:solidFill>
                <a:effectLst/>
                <a:latin typeface="source-serif-pro"/>
              </a:rPr>
              <a:t>https://</a:t>
            </a:r>
            <a:r>
              <a:rPr lang="en-US" sz="1400" b="0" i="0" dirty="0" err="1">
                <a:solidFill>
                  <a:srgbClr val="242424"/>
                </a:solidFill>
                <a:effectLst/>
                <a:latin typeface="source-serif-pro"/>
              </a:rPr>
              <a:t>medium.com</a:t>
            </a:r>
            <a:r>
              <a:rPr lang="en-US" sz="1400" b="0" i="0" dirty="0">
                <a:solidFill>
                  <a:srgbClr val="242424"/>
                </a:solidFill>
                <a:effectLst/>
                <a:latin typeface="source-serif-pro"/>
              </a:rPr>
              <a:t>/software-development-turkey/understanding-oauth-2-0-and-openid-connect-777eb1fc27f</a:t>
            </a:r>
          </a:p>
          <a:p>
            <a:endParaRPr lang="en-US" b="0" i="0" dirty="0">
              <a:solidFill>
                <a:srgbClr val="242424"/>
              </a:solidFill>
              <a:effectLst/>
              <a:latin typeface="source-serif-pro"/>
            </a:endParaRPr>
          </a:p>
          <a:p>
            <a:endParaRPr lang="en-US" b="0" i="0" dirty="0">
              <a:solidFill>
                <a:srgbClr val="242424"/>
              </a:solidFill>
              <a:effectLst/>
              <a:latin typeface="source-serif-pro"/>
            </a:endParaRPr>
          </a:p>
          <a:p>
            <a:endParaRPr lang="en-US" dirty="0"/>
          </a:p>
        </p:txBody>
      </p:sp>
      <p:sp>
        <p:nvSpPr>
          <p:cNvPr id="3" name="Title 2">
            <a:extLst>
              <a:ext uri="{FF2B5EF4-FFF2-40B4-BE49-F238E27FC236}">
                <a16:creationId xmlns:a16="http://schemas.microsoft.com/office/drawing/2014/main" id="{3E5703BE-E420-995C-761A-984DF3454702}"/>
              </a:ext>
            </a:extLst>
          </p:cNvPr>
          <p:cNvSpPr>
            <a:spLocks noGrp="1"/>
          </p:cNvSpPr>
          <p:nvPr>
            <p:ph type="title"/>
          </p:nvPr>
        </p:nvSpPr>
        <p:spPr/>
        <p:txBody>
          <a:bodyPr/>
          <a:lstStyle/>
          <a:p>
            <a:r>
              <a:rPr lang="en-US" dirty="0" err="1"/>
              <a:t>OpenIDC</a:t>
            </a:r>
            <a:r>
              <a:rPr lang="en-US" dirty="0"/>
              <a:t> and Oauth2</a:t>
            </a:r>
          </a:p>
        </p:txBody>
      </p:sp>
    </p:spTree>
    <p:extLst>
      <p:ext uri="{BB962C8B-B14F-4D97-AF65-F5344CB8AC3E}">
        <p14:creationId xmlns:p14="http://schemas.microsoft.com/office/powerpoint/2010/main" val="2554545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CF3D94D2-E684-F443-8572-BF0F982644A0}"/>
              </a:ext>
            </a:extLst>
          </p:cNvPr>
          <p:cNvSpPr>
            <a:spLocks noGrp="1"/>
          </p:cNvSpPr>
          <p:nvPr>
            <p:ph type="title"/>
          </p:nvPr>
        </p:nvSpPr>
        <p:spPr>
          <a:xfrm>
            <a:off x="152400" y="57150"/>
            <a:ext cx="8763000" cy="322263"/>
          </a:xfrm>
        </p:spPr>
        <p:txBody>
          <a:bodyPr/>
          <a:lstStyle/>
          <a:p>
            <a:r>
              <a:rPr lang="en-US" altLang="en-US" sz="2800" dirty="0">
                <a:ea typeface="ＭＳ Ｐゴシック" panose="020B0600070205080204" pitchFamily="34" charset="-128"/>
              </a:rPr>
              <a:t>Overview </a:t>
            </a:r>
            <a:r>
              <a:rPr lang="en-US" altLang="en-US" sz="1600" dirty="0">
                <a:ea typeface="ＭＳ Ｐゴシック" panose="020B0600070205080204" pitchFamily="34" charset="-128"/>
              </a:rPr>
              <a:t>(http://</a:t>
            </a:r>
            <a:r>
              <a:rPr lang="en-US" altLang="en-US" sz="1600" dirty="0" err="1">
                <a:ea typeface="ＭＳ Ｐゴシック" panose="020B0600070205080204" pitchFamily="34" charset="-128"/>
              </a:rPr>
              <a:t>tutorials.jenkov.com</a:t>
            </a:r>
            <a:r>
              <a:rPr lang="en-US" altLang="en-US" sz="1600" dirty="0">
                <a:ea typeface="ＭＳ Ｐゴシック" panose="020B0600070205080204" pitchFamily="34" charset="-128"/>
              </a:rPr>
              <a:t>/oauth2/</a:t>
            </a:r>
            <a:r>
              <a:rPr lang="en-US" altLang="en-US" sz="1600" dirty="0" err="1">
                <a:ea typeface="ＭＳ Ｐゴシック" panose="020B0600070205080204" pitchFamily="34" charset="-128"/>
              </a:rPr>
              <a:t>index.html</a:t>
            </a:r>
            <a:r>
              <a:rPr lang="en-US" altLang="en-US" sz="1600" dirty="0">
                <a:ea typeface="ＭＳ Ｐゴシック" panose="020B0600070205080204" pitchFamily="34" charset="-128"/>
              </a:rPr>
              <a:t>)</a:t>
            </a:r>
          </a:p>
        </p:txBody>
      </p:sp>
      <p:sp>
        <p:nvSpPr>
          <p:cNvPr id="6" name="Content Placeholder 5">
            <a:extLst>
              <a:ext uri="{FF2B5EF4-FFF2-40B4-BE49-F238E27FC236}">
                <a16:creationId xmlns:a16="http://schemas.microsoft.com/office/drawing/2014/main" id="{B8BD6870-BE7B-5C4A-AC9B-CB829055BE03}"/>
              </a:ext>
            </a:extLst>
          </p:cNvPr>
          <p:cNvSpPr>
            <a:spLocks noGrp="1"/>
          </p:cNvSpPr>
          <p:nvPr>
            <p:ph idx="1"/>
          </p:nvPr>
        </p:nvSpPr>
        <p:spPr/>
        <p:txBody>
          <a:bodyPr>
            <a:normAutofit fontScale="70000" lnSpcReduction="20000"/>
          </a:bodyPr>
          <a:lstStyle/>
          <a:p>
            <a:pPr>
              <a:lnSpc>
                <a:spcPct val="120000"/>
              </a:lnSpc>
              <a:spcAft>
                <a:spcPts val="200"/>
              </a:spcAft>
              <a:buFont typeface="Arial" charset="0"/>
              <a:buChar char="•"/>
              <a:defRPr/>
            </a:pPr>
            <a:r>
              <a:rPr lang="en-US" dirty="0"/>
              <a:t>Resource Owner</a:t>
            </a:r>
          </a:p>
          <a:p>
            <a:pPr lvl="1">
              <a:lnSpc>
                <a:spcPct val="120000"/>
              </a:lnSpc>
              <a:spcAft>
                <a:spcPts val="200"/>
              </a:spcAft>
              <a:buFont typeface="Arial" charset="0"/>
              <a:buChar char="–"/>
              <a:defRPr/>
            </a:pPr>
            <a:r>
              <a:rPr lang="en-US" dirty="0"/>
              <a:t>Controls </a:t>
            </a:r>
            <a:r>
              <a:rPr lang="en-US" i="1" dirty="0"/>
              <a:t>access</a:t>
            </a:r>
            <a:r>
              <a:rPr lang="en-US" dirty="0"/>
              <a:t> to the “data.”</a:t>
            </a:r>
          </a:p>
          <a:p>
            <a:pPr lvl="1">
              <a:lnSpc>
                <a:spcPct val="120000"/>
              </a:lnSpc>
              <a:spcAft>
                <a:spcPts val="200"/>
              </a:spcAft>
              <a:buFont typeface="Arial" charset="0"/>
              <a:buChar char="–"/>
              <a:defRPr/>
            </a:pPr>
            <a:r>
              <a:rPr lang="en-US" dirty="0"/>
              <a:t>Facebook </a:t>
            </a:r>
            <a:r>
              <a:rPr lang="en-US" b="1" dirty="0"/>
              <a:t>user</a:t>
            </a:r>
            <a:r>
              <a:rPr lang="en-US" dirty="0"/>
              <a:t>, LinkedIn </a:t>
            </a:r>
            <a:r>
              <a:rPr lang="en-US" b="1" dirty="0"/>
              <a:t>user</a:t>
            </a:r>
            <a:r>
              <a:rPr lang="en-US" dirty="0"/>
              <a:t>, </a:t>
            </a:r>
            <a:r>
              <a:rPr lang="is-IS" dirty="0"/>
              <a:t>…</a:t>
            </a:r>
          </a:p>
          <a:p>
            <a:pPr>
              <a:lnSpc>
                <a:spcPct val="120000"/>
              </a:lnSpc>
              <a:spcAft>
                <a:spcPts val="200"/>
              </a:spcAft>
              <a:buFont typeface="Arial" charset="0"/>
              <a:buChar char="•"/>
              <a:defRPr/>
            </a:pPr>
            <a:r>
              <a:rPr lang="is-IS" dirty="0"/>
              <a:t>Resource Server</a:t>
            </a:r>
          </a:p>
          <a:p>
            <a:pPr lvl="1">
              <a:lnSpc>
                <a:spcPct val="120000"/>
              </a:lnSpc>
              <a:spcAft>
                <a:spcPts val="200"/>
              </a:spcAft>
              <a:buFont typeface="Arial" charset="0"/>
              <a:buChar char="–"/>
              <a:defRPr/>
            </a:pPr>
            <a:r>
              <a:rPr lang="is-IS" dirty="0"/>
              <a:t>The website that holds/manages info.</a:t>
            </a:r>
          </a:p>
          <a:p>
            <a:pPr lvl="1">
              <a:lnSpc>
                <a:spcPct val="120000"/>
              </a:lnSpc>
              <a:spcAft>
                <a:spcPts val="200"/>
              </a:spcAft>
              <a:buFont typeface="Arial" charset="0"/>
              <a:buChar char="–"/>
              <a:defRPr/>
            </a:pPr>
            <a:r>
              <a:rPr lang="is-IS" dirty="0"/>
              <a:t>Facebook, LinkedIn, ...</a:t>
            </a:r>
          </a:p>
          <a:p>
            <a:pPr lvl="1">
              <a:lnSpc>
                <a:spcPct val="120000"/>
              </a:lnSpc>
              <a:spcAft>
                <a:spcPts val="200"/>
              </a:spcAft>
              <a:buFont typeface="Arial" charset="0"/>
              <a:buChar char="–"/>
              <a:defRPr/>
            </a:pPr>
            <a:r>
              <a:rPr lang="en-US" dirty="0"/>
              <a:t>A</a:t>
            </a:r>
            <a:r>
              <a:rPr lang="is-IS" dirty="0"/>
              <a:t>nd provides access API.</a:t>
            </a:r>
          </a:p>
          <a:p>
            <a:pPr>
              <a:lnSpc>
                <a:spcPct val="120000"/>
              </a:lnSpc>
              <a:spcAft>
                <a:spcPts val="200"/>
              </a:spcAft>
              <a:buFont typeface="Arial" charset="0"/>
              <a:buChar char="•"/>
              <a:defRPr/>
            </a:pPr>
            <a:r>
              <a:rPr lang="is-IS" dirty="0"/>
              <a:t>Client Application</a:t>
            </a:r>
          </a:p>
          <a:p>
            <a:pPr lvl="1">
              <a:lnSpc>
                <a:spcPct val="120000"/>
              </a:lnSpc>
              <a:spcAft>
                <a:spcPts val="200"/>
              </a:spcAft>
              <a:buFont typeface="Arial" charset="0"/>
              <a:buChar char="–"/>
              <a:defRPr/>
            </a:pPr>
            <a:r>
              <a:rPr lang="is-IS" dirty="0"/>
              <a:t>“The product you implemented.”</a:t>
            </a:r>
          </a:p>
          <a:p>
            <a:pPr lvl="1">
              <a:lnSpc>
                <a:spcPct val="120000"/>
              </a:lnSpc>
              <a:spcAft>
                <a:spcPts val="200"/>
              </a:spcAft>
              <a:buFont typeface="Arial" charset="0"/>
              <a:buChar char="–"/>
              <a:defRPr/>
            </a:pPr>
            <a:r>
              <a:rPr lang="is-IS" dirty="0"/>
              <a:t>Wants to read/update </a:t>
            </a:r>
          </a:p>
          <a:p>
            <a:pPr lvl="2">
              <a:lnSpc>
                <a:spcPct val="120000"/>
              </a:lnSpc>
              <a:spcAft>
                <a:spcPts val="200"/>
              </a:spcAft>
              <a:buFont typeface="Arial" charset="0"/>
              <a:buChar char="•"/>
              <a:defRPr/>
            </a:pPr>
            <a:r>
              <a:rPr lang="is-IS" dirty="0"/>
              <a:t>“On your behalf”</a:t>
            </a:r>
          </a:p>
          <a:p>
            <a:pPr lvl="2">
              <a:lnSpc>
                <a:spcPct val="120000"/>
              </a:lnSpc>
              <a:spcAft>
                <a:spcPts val="200"/>
              </a:spcAft>
              <a:buFont typeface="Arial" charset="0"/>
              <a:buChar char="•"/>
              <a:defRPr/>
            </a:pPr>
            <a:r>
              <a:rPr lang="is-IS" dirty="0"/>
              <a:t>The data the data that the  Resource Server maintains, e.g. </a:t>
            </a:r>
            <a:r>
              <a:rPr lang="en-US" dirty="0"/>
              <a:t>p</a:t>
            </a:r>
            <a:r>
              <a:rPr lang="is-IS" dirty="0"/>
              <a:t>osts, status, tweets, ...</a:t>
            </a:r>
          </a:p>
          <a:p>
            <a:pPr>
              <a:lnSpc>
                <a:spcPct val="120000"/>
              </a:lnSpc>
              <a:spcAft>
                <a:spcPts val="200"/>
              </a:spcAft>
              <a:buFont typeface="Arial" charset="0"/>
              <a:buChar char="•"/>
              <a:defRPr/>
            </a:pPr>
            <a:r>
              <a:rPr lang="is-IS" dirty="0"/>
              <a:t>Authorization Server</a:t>
            </a:r>
          </a:p>
          <a:p>
            <a:pPr lvl="1">
              <a:lnSpc>
                <a:spcPct val="120000"/>
              </a:lnSpc>
              <a:spcAft>
                <a:spcPts val="200"/>
              </a:spcAft>
              <a:buFont typeface="Arial" charset="0"/>
              <a:buChar char="–"/>
              <a:defRPr/>
            </a:pPr>
            <a:r>
              <a:rPr lang="is-IS" dirty="0"/>
              <a:t>Grants/rejects authorization</a:t>
            </a:r>
          </a:p>
          <a:p>
            <a:pPr lvl="1">
              <a:lnSpc>
                <a:spcPct val="120000"/>
              </a:lnSpc>
              <a:spcAft>
                <a:spcPts val="200"/>
              </a:spcAft>
              <a:buFont typeface="Arial" charset="0"/>
              <a:buChar char="–"/>
              <a:defRPr/>
            </a:pPr>
            <a:r>
              <a:rPr lang="is-IS" dirty="0"/>
              <a:t>Based on Resource Owner decisions.</a:t>
            </a:r>
          </a:p>
          <a:p>
            <a:pPr lvl="1">
              <a:lnSpc>
                <a:spcPct val="120000"/>
              </a:lnSpc>
              <a:spcAft>
                <a:spcPts val="200"/>
              </a:spcAft>
              <a:buFont typeface="Arial" charset="0"/>
              <a:buChar char="–"/>
              <a:defRPr/>
            </a:pPr>
            <a:r>
              <a:rPr lang="is-IS" dirty="0"/>
              <a:t>Usually (logically) the same as Resource Server.</a:t>
            </a:r>
            <a:endParaRPr lang="en-US" dirty="0"/>
          </a:p>
        </p:txBody>
      </p:sp>
      <p:pic>
        <p:nvPicPr>
          <p:cNvPr id="29699" name="Picture 4">
            <a:extLst>
              <a:ext uri="{FF2B5EF4-FFF2-40B4-BE49-F238E27FC236}">
                <a16:creationId xmlns:a16="http://schemas.microsoft.com/office/drawing/2014/main" id="{F8EEB618-8424-084B-A3AF-973698487A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6550" y="739775"/>
            <a:ext cx="4751388"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8638784"/>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5F559C5D-B208-3346-8E0C-228BD2FE7D04}"/>
              </a:ext>
            </a:extLst>
          </p:cNvPr>
          <p:cNvSpPr>
            <a:spLocks noGrp="1"/>
          </p:cNvSpPr>
          <p:nvPr>
            <p:ph type="title"/>
          </p:nvPr>
        </p:nvSpPr>
        <p:spPr>
          <a:xfrm>
            <a:off x="152400" y="57150"/>
            <a:ext cx="8763000" cy="322263"/>
          </a:xfrm>
        </p:spPr>
        <p:txBody>
          <a:bodyPr/>
          <a:lstStyle/>
          <a:p>
            <a:r>
              <a:rPr lang="en-US" altLang="en-US">
                <a:ea typeface="ＭＳ Ｐゴシック" panose="020B0600070205080204" pitchFamily="34" charset="-128"/>
              </a:rPr>
              <a:t>Roles/Flows</a:t>
            </a:r>
          </a:p>
        </p:txBody>
      </p:sp>
      <p:grpSp>
        <p:nvGrpSpPr>
          <p:cNvPr id="30722" name="Group 6">
            <a:extLst>
              <a:ext uri="{FF2B5EF4-FFF2-40B4-BE49-F238E27FC236}">
                <a16:creationId xmlns:a16="http://schemas.microsoft.com/office/drawing/2014/main" id="{CD253CEA-F894-AC4B-9ADE-CBE57AC82FAE}"/>
              </a:ext>
            </a:extLst>
          </p:cNvPr>
          <p:cNvGrpSpPr>
            <a:grpSpLocks/>
          </p:cNvGrpSpPr>
          <p:nvPr/>
        </p:nvGrpSpPr>
        <p:grpSpPr bwMode="auto">
          <a:xfrm>
            <a:off x="4500563" y="77788"/>
            <a:ext cx="4459287" cy="4616450"/>
            <a:chOff x="3711030" y="115102"/>
            <a:chExt cx="4459019" cy="4614929"/>
          </a:xfrm>
        </p:grpSpPr>
        <p:pic>
          <p:nvPicPr>
            <p:cNvPr id="30724" name="Picture 2">
              <a:extLst>
                <a:ext uri="{FF2B5EF4-FFF2-40B4-BE49-F238E27FC236}">
                  <a16:creationId xmlns:a16="http://schemas.microsoft.com/office/drawing/2014/main" id="{0725E6ED-2A45-6E40-9E55-D0192DE703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11030" y="115102"/>
              <a:ext cx="4459019" cy="461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F215CA9E-C101-B944-83B7-FB8393C8B46B}"/>
                </a:ext>
              </a:extLst>
            </p:cNvPr>
            <p:cNvCxnSpPr/>
            <p:nvPr/>
          </p:nvCxnSpPr>
          <p:spPr>
            <a:xfrm>
              <a:off x="5757194" y="1630664"/>
              <a:ext cx="1390566" cy="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E744FC7-28CB-AC47-9FB7-00EA9EBEFB57}"/>
                </a:ext>
              </a:extLst>
            </p:cNvPr>
            <p:cNvCxnSpPr/>
            <p:nvPr/>
          </p:nvCxnSpPr>
          <p:spPr>
            <a:xfrm flipH="1">
              <a:off x="5757194" y="1759210"/>
              <a:ext cx="1390566" cy="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8" name="Content Placeholder 5">
            <a:extLst>
              <a:ext uri="{FF2B5EF4-FFF2-40B4-BE49-F238E27FC236}">
                <a16:creationId xmlns:a16="http://schemas.microsoft.com/office/drawing/2014/main" id="{F58DC4C0-5CA5-A045-9A00-3C67D7114DDC}"/>
              </a:ext>
            </a:extLst>
          </p:cNvPr>
          <p:cNvSpPr txBox="1">
            <a:spLocks/>
          </p:cNvSpPr>
          <p:nvPr/>
        </p:nvSpPr>
        <p:spPr>
          <a:xfrm>
            <a:off x="166688" y="590550"/>
            <a:ext cx="4333875" cy="3924300"/>
          </a:xfrm>
          <a:prstGeom prst="rect">
            <a:avLst/>
          </a:prstGeom>
        </p:spPr>
        <p:txBody>
          <a:bodyPr>
            <a:normAutofit fontScale="77500" lnSpcReduction="20000"/>
          </a:bodyPr>
          <a:lst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Museo Sans For Dell" pitchFamily="2" charset="0"/>
                <a:ea typeface="Museo Sans For Dell" pitchFamily="2" charset="0"/>
                <a:cs typeface="+mn-cs"/>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Museo Sans For Dell" pitchFamily="2" charset="0"/>
                <a:ea typeface="Museo Sans For Dell" pitchFamily="2"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Museo Sans For Dell" pitchFamily="2" charset="0"/>
                <a:ea typeface="Museo Sans For Dell" pitchFamily="2"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a:lnSpc>
                <a:spcPct val="120000"/>
              </a:lnSpc>
              <a:spcBef>
                <a:spcPts val="0"/>
              </a:spcBef>
              <a:defRPr/>
            </a:pPr>
            <a:r>
              <a:rPr lang="en-US" kern="0" dirty="0"/>
              <a:t>User Clicks “Logon with XXX”</a:t>
            </a:r>
          </a:p>
          <a:p>
            <a:pPr lvl="1">
              <a:lnSpc>
                <a:spcPct val="120000"/>
              </a:lnSpc>
              <a:spcBef>
                <a:spcPts val="0"/>
              </a:spcBef>
              <a:defRPr/>
            </a:pPr>
            <a:r>
              <a:rPr lang="en-US" kern="0" dirty="0"/>
              <a:t>Redirect user to XXX</a:t>
            </a:r>
          </a:p>
          <a:p>
            <a:pPr lvl="1">
              <a:lnSpc>
                <a:spcPct val="120000"/>
              </a:lnSpc>
              <a:spcBef>
                <a:spcPts val="0"/>
              </a:spcBef>
              <a:defRPr/>
            </a:pPr>
            <a:r>
              <a:rPr lang="en-US" kern="0" dirty="0"/>
              <a:t>With Client App application ID.</a:t>
            </a:r>
          </a:p>
          <a:p>
            <a:pPr lvl="1">
              <a:lnSpc>
                <a:spcPct val="120000"/>
              </a:lnSpc>
              <a:spcBef>
                <a:spcPts val="0"/>
              </a:spcBef>
              <a:defRPr/>
            </a:pPr>
            <a:r>
              <a:rPr lang="en-US" kern="0" dirty="0"/>
              <a:t>And permissions app requests.</a:t>
            </a:r>
          </a:p>
          <a:p>
            <a:pPr lvl="1">
              <a:lnSpc>
                <a:spcPct val="120000"/>
              </a:lnSpc>
              <a:spcBef>
                <a:spcPts val="0"/>
              </a:spcBef>
              <a:defRPr/>
            </a:pPr>
            <a:r>
              <a:rPr lang="en-US" kern="0" dirty="0">
                <a:solidFill>
                  <a:srgbClr val="FF0000"/>
                </a:solidFill>
              </a:rPr>
              <a:t>Code MAY have to call Resource Server to</a:t>
            </a:r>
            <a:br>
              <a:rPr lang="en-US" kern="0" dirty="0">
                <a:solidFill>
                  <a:srgbClr val="FF0000"/>
                </a:solidFill>
              </a:rPr>
            </a:br>
            <a:r>
              <a:rPr lang="en-US" kern="0" dirty="0">
                <a:solidFill>
                  <a:srgbClr val="FF0000"/>
                </a:solidFill>
              </a:rPr>
              <a:t>get a token to include in redirect URL.</a:t>
            </a:r>
            <a:endParaRPr lang="is-IS" kern="0" dirty="0">
              <a:solidFill>
                <a:srgbClr val="FF0000"/>
              </a:solidFill>
            </a:endParaRPr>
          </a:p>
          <a:p>
            <a:pPr>
              <a:lnSpc>
                <a:spcPct val="120000"/>
              </a:lnSpc>
              <a:spcBef>
                <a:spcPts val="0"/>
              </a:spcBef>
              <a:defRPr/>
            </a:pPr>
            <a:r>
              <a:rPr lang="is-IS" kern="0" dirty="0"/>
              <a:t>Browser redirected to XXX</a:t>
            </a:r>
          </a:p>
          <a:p>
            <a:pPr lvl="1">
              <a:lnSpc>
                <a:spcPct val="120000"/>
              </a:lnSpc>
              <a:spcBef>
                <a:spcPts val="0"/>
              </a:spcBef>
              <a:defRPr/>
            </a:pPr>
            <a:r>
              <a:rPr lang="en-US" kern="0" dirty="0"/>
              <a:t>Logon on to XXX prompt.</a:t>
            </a:r>
          </a:p>
          <a:p>
            <a:pPr lvl="1">
              <a:lnSpc>
                <a:spcPct val="120000"/>
              </a:lnSpc>
              <a:spcBef>
                <a:spcPts val="0"/>
              </a:spcBef>
              <a:defRPr/>
            </a:pPr>
            <a:r>
              <a:rPr lang="en-US" kern="0" dirty="0"/>
              <a:t>Followed by “do you grant permission to </a:t>
            </a:r>
            <a:r>
              <a:rPr lang="is-IS" kern="0" dirty="0"/>
              <a:t>…”</a:t>
            </a:r>
          </a:p>
          <a:p>
            <a:pPr lvl="1">
              <a:lnSpc>
                <a:spcPct val="120000"/>
              </a:lnSpc>
              <a:spcBef>
                <a:spcPts val="0"/>
              </a:spcBef>
              <a:defRPr/>
            </a:pPr>
            <a:r>
              <a:rPr lang="is-IS" kern="0" dirty="0"/>
              <a:t>Clicking button drives a redirect back to Client App.</a:t>
            </a:r>
            <a:br>
              <a:rPr lang="is-IS" kern="0" dirty="0"/>
            </a:br>
            <a:r>
              <a:rPr lang="is-IS" kern="0" dirty="0"/>
              <a:t>URL contains a temporary token.</a:t>
            </a:r>
          </a:p>
          <a:p>
            <a:pPr>
              <a:lnSpc>
                <a:spcPct val="120000"/>
              </a:lnSpc>
              <a:spcBef>
                <a:spcPts val="0"/>
              </a:spcBef>
              <a:defRPr/>
            </a:pPr>
            <a:r>
              <a:rPr lang="is-IS" kern="0" dirty="0"/>
              <a:t>User/Browser</a:t>
            </a:r>
          </a:p>
          <a:p>
            <a:pPr lvl="1">
              <a:lnSpc>
                <a:spcPct val="120000"/>
              </a:lnSpc>
              <a:spcBef>
                <a:spcPts val="0"/>
              </a:spcBef>
              <a:defRPr/>
            </a:pPr>
            <a:r>
              <a:rPr lang="is-IS" kern="0" dirty="0"/>
              <a:t>Redirected to Client App URL with token.</a:t>
            </a:r>
          </a:p>
          <a:p>
            <a:pPr lvl="1">
              <a:lnSpc>
                <a:spcPct val="120000"/>
              </a:lnSpc>
              <a:spcBef>
                <a:spcPts val="0"/>
              </a:spcBef>
              <a:defRPr/>
            </a:pPr>
            <a:r>
              <a:rPr lang="is-IS" kern="0" dirty="0"/>
              <a:t>Client App calls XXX API</a:t>
            </a:r>
          </a:p>
          <a:p>
            <a:pPr lvl="1">
              <a:lnSpc>
                <a:spcPct val="120000"/>
              </a:lnSpc>
              <a:spcBef>
                <a:spcPts val="0"/>
              </a:spcBef>
              <a:defRPr/>
            </a:pPr>
            <a:r>
              <a:rPr lang="is-IS" kern="0" dirty="0"/>
              <a:t>Obtains access token.</a:t>
            </a:r>
          </a:p>
          <a:p>
            <a:pPr lvl="1">
              <a:lnSpc>
                <a:spcPct val="120000"/>
              </a:lnSpc>
              <a:spcBef>
                <a:spcPts val="0"/>
              </a:spcBef>
              <a:defRPr/>
            </a:pPr>
            <a:r>
              <a:rPr lang="is-IS" kern="0" dirty="0"/>
              <a:t>Returns to User.</a:t>
            </a:r>
          </a:p>
          <a:p>
            <a:pPr>
              <a:lnSpc>
                <a:spcPct val="120000"/>
              </a:lnSpc>
              <a:spcBef>
                <a:spcPts val="0"/>
              </a:spcBef>
              <a:defRPr/>
            </a:pPr>
            <a:r>
              <a:rPr lang="is-IS" kern="0" dirty="0"/>
              <a:t>Client App can use access token on API calls.</a:t>
            </a:r>
          </a:p>
        </p:txBody>
      </p:sp>
    </p:spTree>
    <p:extLst>
      <p:ext uri="{BB962C8B-B14F-4D97-AF65-F5344CB8AC3E}">
        <p14:creationId xmlns:p14="http://schemas.microsoft.com/office/powerpoint/2010/main" val="1203620827"/>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5D693C5A-C5F5-5840-838C-491A961F96DF}"/>
              </a:ext>
            </a:extLst>
          </p:cNvPr>
          <p:cNvSpPr>
            <a:spLocks noGrp="1"/>
          </p:cNvSpPr>
          <p:nvPr>
            <p:ph type="title"/>
          </p:nvPr>
        </p:nvSpPr>
        <p:spPr>
          <a:xfrm>
            <a:off x="190500" y="-3235"/>
            <a:ext cx="8763000" cy="322263"/>
          </a:xfrm>
        </p:spPr>
        <p:txBody>
          <a:bodyPr/>
          <a:lstStyle/>
          <a:p>
            <a:r>
              <a:rPr lang="en-US" altLang="en-US" dirty="0">
                <a:ea typeface="ＭＳ Ｐゴシック" panose="020B0600070205080204" pitchFamily="34" charset="-128"/>
              </a:rPr>
              <a:t>Google </a:t>
            </a:r>
          </a:p>
        </p:txBody>
      </p:sp>
      <p:pic>
        <p:nvPicPr>
          <p:cNvPr id="1026" name="Picture 2" descr="A diagram of the seven steps performed by a user during sign in.">
            <a:extLst>
              <a:ext uri="{FF2B5EF4-FFF2-40B4-BE49-F238E27FC236}">
                <a16:creationId xmlns:a16="http://schemas.microsoft.com/office/drawing/2014/main" id="{19958087-AF5D-7250-767C-18563E411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561975"/>
            <a:ext cx="4953723"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342501"/>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DAA11C-EA4F-AF69-4689-23C93916A15B}"/>
              </a:ext>
            </a:extLst>
          </p:cNvPr>
          <p:cNvSpPr>
            <a:spLocks noGrp="1"/>
          </p:cNvSpPr>
          <p:nvPr>
            <p:ph idx="1"/>
          </p:nvPr>
        </p:nvSpPr>
        <p:spPr/>
        <p:txBody>
          <a:bodyPr/>
          <a:lstStyle/>
          <a:p>
            <a:r>
              <a:rPr lang="en-US" sz="1600" dirty="0"/>
              <a:t>There are good tutorials:</a:t>
            </a:r>
            <a:br>
              <a:rPr lang="en-US" sz="1600" dirty="0"/>
            </a:br>
            <a:r>
              <a:rPr lang="en-US" sz="1600" dirty="0">
                <a:hlinkClick r:id="rId2"/>
              </a:rPr>
              <a:t>https://medium.com/software-development-turkey/understanding-oauth-2-0-and-openid-connect-777eb1fc27f</a:t>
            </a:r>
            <a:br>
              <a:rPr lang="en-US" sz="1600" dirty="0"/>
            </a:br>
            <a:endParaRPr lang="en-US" sz="1600" dirty="0"/>
          </a:p>
          <a:p>
            <a:r>
              <a:rPr lang="en-US" sz="1600" dirty="0"/>
              <a:t>Show Coupon App code:</a:t>
            </a:r>
          </a:p>
          <a:p>
            <a:pPr lvl="1"/>
            <a:r>
              <a:rPr lang="en-US" sz="1400" dirty="0"/>
              <a:t>/Users/</a:t>
            </a:r>
            <a:r>
              <a:rPr lang="en-US" sz="1400" dirty="0" err="1"/>
              <a:t>donald.ferguson</a:t>
            </a:r>
            <a:r>
              <a:rPr lang="en-US" sz="1400" dirty="0"/>
              <a:t>/Dropbox/000/00-Current-Repos/student-course-application/course-coupons</a:t>
            </a:r>
          </a:p>
          <a:p>
            <a:pPr lvl="1"/>
            <a:r>
              <a:rPr lang="en-US" sz="1400" dirty="0" err="1"/>
              <a:t>dff_framework</a:t>
            </a:r>
            <a:r>
              <a:rPr lang="en-US" sz="1400" dirty="0"/>
              <a:t>: File system link but would be pip install.</a:t>
            </a:r>
          </a:p>
          <a:p>
            <a:pPr lvl="2"/>
            <a:r>
              <a:rPr lang="en-US" sz="1200" dirty="0"/>
              <a:t>Environment variables.</a:t>
            </a:r>
          </a:p>
          <a:p>
            <a:pPr lvl="2"/>
            <a:r>
              <a:rPr lang="en-US" sz="1200" dirty="0"/>
              <a:t>Base classes and abstractions</a:t>
            </a:r>
          </a:p>
          <a:p>
            <a:pPr lvl="2"/>
            <a:r>
              <a:rPr lang="en-US" sz="1200" dirty="0"/>
              <a:t>Service factory</a:t>
            </a:r>
          </a:p>
          <a:p>
            <a:pPr lvl="2"/>
            <a:r>
              <a:rPr lang="en-US" sz="1200" dirty="0"/>
              <a:t>Config and basic dependency injection</a:t>
            </a:r>
            <a:br>
              <a:rPr lang="en-US" sz="1000" dirty="0"/>
            </a:br>
            <a:endParaRPr lang="en-US" sz="1000" dirty="0"/>
          </a:p>
          <a:p>
            <a:r>
              <a:rPr lang="en-US" sz="1600" dirty="0"/>
              <a:t>Google Cloud setup</a:t>
            </a:r>
          </a:p>
          <a:p>
            <a:pPr lvl="1"/>
            <a:r>
              <a:rPr lang="en-US" sz="1400" dirty="0"/>
              <a:t>Consent</a:t>
            </a:r>
          </a:p>
          <a:p>
            <a:pPr lvl="1"/>
            <a:r>
              <a:rPr lang="en-US" sz="1400" dirty="0"/>
              <a:t>URLs</a:t>
            </a:r>
          </a:p>
        </p:txBody>
      </p:sp>
      <p:sp>
        <p:nvSpPr>
          <p:cNvPr id="3" name="Title 2">
            <a:extLst>
              <a:ext uri="{FF2B5EF4-FFF2-40B4-BE49-F238E27FC236}">
                <a16:creationId xmlns:a16="http://schemas.microsoft.com/office/drawing/2014/main" id="{3F625434-4DD5-A319-C668-5F7ED29AFE8D}"/>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788695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4E659-569F-B9C0-BB78-A7908D1D9A85}"/>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ADF7D99-90BD-6B16-6DC2-BD4E6506E00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52F2DFCD-B33D-B574-D057-E31561C94D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E5F094A-338C-D9EA-CC09-B375ABFEC536}"/>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E6194706-9EC4-3BA7-E99D-0338274B4A6A}"/>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JWT</a:t>
            </a:r>
          </a:p>
        </p:txBody>
      </p:sp>
      <p:sp>
        <p:nvSpPr>
          <p:cNvPr id="4" name="TextBox 9">
            <a:extLst>
              <a:ext uri="{FF2B5EF4-FFF2-40B4-BE49-F238E27FC236}">
                <a16:creationId xmlns:a16="http://schemas.microsoft.com/office/drawing/2014/main" id="{F0B2482C-6768-672C-029C-8D422C51E267}"/>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W4153-F24-6-REST(4)-OAuth2-Middleware-Composition </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3998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328B4-5F26-49B7-0DED-7974096C663B}"/>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BB28ECF-745F-C823-78B4-D382E2EC04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97B6633-B5AC-9AC5-156F-C5B3501E413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DE37667A-DFD0-6FF7-45EE-C248585E08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338C7F1-0B63-541B-8B95-993CDA8163CD}"/>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Contents</a:t>
            </a:r>
          </a:p>
        </p:txBody>
      </p:sp>
      <p:sp>
        <p:nvSpPr>
          <p:cNvPr id="8" name="TextBox 9">
            <a:extLst>
              <a:ext uri="{FF2B5EF4-FFF2-40B4-BE49-F238E27FC236}">
                <a16:creationId xmlns:a16="http://schemas.microsoft.com/office/drawing/2014/main" id="{43FFCFE3-049A-010F-2B24-FA78B7B18A4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1618767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5AA0DB-6CC2-B1FB-0D1E-5A6195B43EEE}"/>
              </a:ext>
            </a:extLst>
          </p:cNvPr>
          <p:cNvSpPr>
            <a:spLocks noGrp="1"/>
          </p:cNvSpPr>
          <p:nvPr>
            <p:ph idx="1"/>
          </p:nvPr>
        </p:nvSpPr>
        <p:spPr>
          <a:xfrm>
            <a:off x="152400" y="3132319"/>
            <a:ext cx="8839200" cy="1496831"/>
          </a:xfrm>
        </p:spPr>
        <p:txBody>
          <a:bodyPr/>
          <a:lstStyle/>
          <a:p>
            <a:r>
              <a:rPr lang="en-US" dirty="0"/>
              <a:t>API Management and API Gateways are fundamental concepts.</a:t>
            </a:r>
          </a:p>
          <a:p>
            <a:r>
              <a:rPr lang="en-US" dirty="0"/>
              <a:t>Vastly simplifies changing microservice architectures, monitoring, enforcing security, throttling, versioning, … …</a:t>
            </a:r>
          </a:p>
          <a:p>
            <a:r>
              <a:rPr lang="en-US" dirty="0"/>
              <a:t>We will do some simple stuff with a gateway, starting with security.</a:t>
            </a:r>
          </a:p>
        </p:txBody>
      </p:sp>
      <p:sp>
        <p:nvSpPr>
          <p:cNvPr id="3" name="Title 2">
            <a:extLst>
              <a:ext uri="{FF2B5EF4-FFF2-40B4-BE49-F238E27FC236}">
                <a16:creationId xmlns:a16="http://schemas.microsoft.com/office/drawing/2014/main" id="{D6C042E0-877A-74CD-49A0-7DA6F857850E}"/>
              </a:ext>
            </a:extLst>
          </p:cNvPr>
          <p:cNvSpPr>
            <a:spLocks noGrp="1"/>
          </p:cNvSpPr>
          <p:nvPr>
            <p:ph type="title"/>
          </p:nvPr>
        </p:nvSpPr>
        <p:spPr/>
        <p:txBody>
          <a:bodyPr/>
          <a:lstStyle/>
          <a:p>
            <a:r>
              <a:rPr lang="en-US" dirty="0"/>
              <a:t>API Gateway</a:t>
            </a:r>
          </a:p>
        </p:txBody>
      </p:sp>
      <p:pic>
        <p:nvPicPr>
          <p:cNvPr id="5" name="Picture 4">
            <a:extLst>
              <a:ext uri="{FF2B5EF4-FFF2-40B4-BE49-F238E27FC236}">
                <a16:creationId xmlns:a16="http://schemas.microsoft.com/office/drawing/2014/main" id="{F5DF6FC1-3A1A-F8EF-30C0-DB3D30995BCB}"/>
              </a:ext>
            </a:extLst>
          </p:cNvPr>
          <p:cNvPicPr>
            <a:picLocks noChangeAspect="1"/>
          </p:cNvPicPr>
          <p:nvPr/>
        </p:nvPicPr>
        <p:blipFill>
          <a:blip r:embed="rId2"/>
          <a:stretch>
            <a:fillRect/>
          </a:stretch>
        </p:blipFill>
        <p:spPr>
          <a:xfrm>
            <a:off x="18081" y="514350"/>
            <a:ext cx="3714425" cy="2496814"/>
          </a:xfrm>
          <a:prstGeom prst="rect">
            <a:avLst/>
          </a:prstGeom>
        </p:spPr>
      </p:pic>
      <p:pic>
        <p:nvPicPr>
          <p:cNvPr id="3076" name="Picture 4" descr="API Gateway how it works">
            <a:extLst>
              <a:ext uri="{FF2B5EF4-FFF2-40B4-BE49-F238E27FC236}">
                <a16:creationId xmlns:a16="http://schemas.microsoft.com/office/drawing/2014/main" id="{462A8DBE-21F2-5B38-2D9A-1B069255F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109" y="666750"/>
            <a:ext cx="5090810" cy="224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382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98DB0-FD80-53C0-B780-F12A609F80A5}"/>
              </a:ext>
            </a:extLst>
          </p:cNvPr>
          <p:cNvSpPr>
            <a:spLocks noGrp="1"/>
          </p:cNvSpPr>
          <p:nvPr>
            <p:ph type="title"/>
          </p:nvPr>
        </p:nvSpPr>
        <p:spPr/>
        <p:txBody>
          <a:bodyPr/>
          <a:lstStyle/>
          <a:p>
            <a:r>
              <a:rPr lang="en-US" dirty="0"/>
              <a:t>Login and Authorization Tokens</a:t>
            </a:r>
          </a:p>
        </p:txBody>
      </p:sp>
      <p:pic>
        <p:nvPicPr>
          <p:cNvPr id="4" name="Picture 3">
            <a:extLst>
              <a:ext uri="{FF2B5EF4-FFF2-40B4-BE49-F238E27FC236}">
                <a16:creationId xmlns:a16="http://schemas.microsoft.com/office/drawing/2014/main" id="{DD978FC7-5CD1-F93F-C590-578FA5347B04}"/>
              </a:ext>
            </a:extLst>
          </p:cNvPr>
          <p:cNvPicPr>
            <a:picLocks noChangeAspect="1"/>
          </p:cNvPicPr>
          <p:nvPr/>
        </p:nvPicPr>
        <p:blipFill>
          <a:blip r:embed="rId3"/>
          <a:stretch>
            <a:fillRect/>
          </a:stretch>
        </p:blipFill>
        <p:spPr>
          <a:xfrm>
            <a:off x="8770" y="590550"/>
            <a:ext cx="5688825" cy="3959996"/>
          </a:xfrm>
          <a:prstGeom prst="rect">
            <a:avLst/>
          </a:prstGeom>
        </p:spPr>
      </p:pic>
      <p:sp>
        <p:nvSpPr>
          <p:cNvPr id="2" name="Content Placeholder 1">
            <a:extLst>
              <a:ext uri="{FF2B5EF4-FFF2-40B4-BE49-F238E27FC236}">
                <a16:creationId xmlns:a16="http://schemas.microsoft.com/office/drawing/2014/main" id="{E07D1E30-7D33-AB9B-357A-786F4267B58F}"/>
              </a:ext>
            </a:extLst>
          </p:cNvPr>
          <p:cNvSpPr>
            <a:spLocks noGrp="1"/>
          </p:cNvSpPr>
          <p:nvPr>
            <p:ph idx="1"/>
          </p:nvPr>
        </p:nvSpPr>
        <p:spPr>
          <a:xfrm>
            <a:off x="5562601" y="444319"/>
            <a:ext cx="3467130" cy="4184831"/>
          </a:xfrm>
        </p:spPr>
        <p:txBody>
          <a:bodyPr/>
          <a:lstStyle/>
          <a:p>
            <a:r>
              <a:rPr lang="en-US" sz="1400" dirty="0"/>
              <a:t>We have seen Google Login.</a:t>
            </a:r>
          </a:p>
          <a:p>
            <a:r>
              <a:rPr lang="en-US" sz="1400" dirty="0"/>
              <a:t>Forms the basics of authentication.</a:t>
            </a:r>
          </a:p>
          <a:p>
            <a:r>
              <a:rPr lang="en-US" sz="1400" dirty="0"/>
              <a:t>The server applications:</a:t>
            </a:r>
          </a:p>
          <a:p>
            <a:pPr lvl="1"/>
            <a:r>
              <a:rPr lang="en-US" sz="1200" dirty="0"/>
              <a:t>”Look up” user info in their</a:t>
            </a:r>
            <a:br>
              <a:rPr lang="en-US" sz="1200" dirty="0"/>
            </a:br>
            <a:r>
              <a:rPr lang="en-US" sz="1200" dirty="0"/>
              <a:t>database and systems.</a:t>
            </a:r>
          </a:p>
          <a:p>
            <a:pPr lvl="1"/>
            <a:r>
              <a:rPr lang="en-US" sz="1200" dirty="0"/>
              <a:t>Determine what operations</a:t>
            </a:r>
            <a:br>
              <a:rPr lang="en-US" sz="1200" dirty="0"/>
            </a:br>
            <a:r>
              <a:rPr lang="en-US" sz="1200" dirty="0"/>
              <a:t>the user can perform.</a:t>
            </a:r>
          </a:p>
          <a:p>
            <a:pPr lvl="1"/>
            <a:r>
              <a:rPr lang="en-US" sz="1200" dirty="0"/>
              <a:t>Generate a JWT Authorization</a:t>
            </a:r>
            <a:br>
              <a:rPr lang="en-US" sz="1200" dirty="0"/>
            </a:br>
            <a:r>
              <a:rPr lang="en-US" sz="1200" dirty="0"/>
              <a:t>containing signed claims.</a:t>
            </a:r>
          </a:p>
          <a:p>
            <a:pPr lvl="1"/>
            <a:r>
              <a:rPr lang="en-US" sz="1200" dirty="0"/>
              <a:t>Returns the token in an authorization header.</a:t>
            </a:r>
          </a:p>
          <a:p>
            <a:r>
              <a:rPr lang="en-US" sz="1400" dirty="0"/>
              <a:t>The client</a:t>
            </a:r>
          </a:p>
          <a:p>
            <a:pPr lvl="1"/>
            <a:r>
              <a:rPr lang="en-US" sz="1200" dirty="0"/>
              <a:t>“Saves” the token.</a:t>
            </a:r>
          </a:p>
          <a:p>
            <a:pPr lvl="1"/>
            <a:r>
              <a:rPr lang="en-US" sz="1200" dirty="0"/>
              <a:t>Attached to subsequent calls.</a:t>
            </a:r>
          </a:p>
          <a:p>
            <a:r>
              <a:rPr lang="en-US" sz="1400" dirty="0"/>
              <a:t>Servers can then authorize based on</a:t>
            </a:r>
          </a:p>
          <a:p>
            <a:pPr lvl="1"/>
            <a:r>
              <a:rPr lang="en-US" sz="1200" dirty="0"/>
              <a:t>Verifying the signature.</a:t>
            </a:r>
          </a:p>
          <a:p>
            <a:pPr lvl="1"/>
            <a:r>
              <a:rPr lang="en-US" sz="1200" dirty="0"/>
              <a:t>Checking that the client has a claim</a:t>
            </a:r>
            <a:br>
              <a:rPr lang="en-US" sz="1200" dirty="0"/>
            </a:br>
            <a:r>
              <a:rPr lang="en-US" sz="1200" dirty="0"/>
              <a:t>authorizing the operation.</a:t>
            </a:r>
          </a:p>
        </p:txBody>
      </p:sp>
    </p:spTree>
    <p:extLst>
      <p:ext uri="{BB962C8B-B14F-4D97-AF65-F5344CB8AC3E}">
        <p14:creationId xmlns:p14="http://schemas.microsoft.com/office/powerpoint/2010/main" val="1037755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FC7699-43D6-4063-0E0B-CAFC25C1100E}"/>
              </a:ext>
            </a:extLst>
          </p:cNvPr>
          <p:cNvSpPr>
            <a:spLocks noGrp="1"/>
          </p:cNvSpPr>
          <p:nvPr>
            <p:ph type="title"/>
          </p:nvPr>
        </p:nvSpPr>
        <p:spPr/>
        <p:txBody>
          <a:bodyPr/>
          <a:lstStyle/>
          <a:p>
            <a:r>
              <a:rPr lang="en-US" dirty="0"/>
              <a:t>Real Example</a:t>
            </a:r>
          </a:p>
        </p:txBody>
      </p:sp>
      <p:pic>
        <p:nvPicPr>
          <p:cNvPr id="7" name="Picture 6">
            <a:extLst>
              <a:ext uri="{FF2B5EF4-FFF2-40B4-BE49-F238E27FC236}">
                <a16:creationId xmlns:a16="http://schemas.microsoft.com/office/drawing/2014/main" id="{5A8AE521-D741-A429-155E-0137D40C7A29}"/>
              </a:ext>
            </a:extLst>
          </p:cNvPr>
          <p:cNvPicPr>
            <a:picLocks noChangeAspect="1"/>
          </p:cNvPicPr>
          <p:nvPr/>
        </p:nvPicPr>
        <p:blipFill>
          <a:blip r:embed="rId2"/>
          <a:stretch>
            <a:fillRect/>
          </a:stretch>
        </p:blipFill>
        <p:spPr>
          <a:xfrm>
            <a:off x="533400" y="555455"/>
            <a:ext cx="6934200" cy="4032589"/>
          </a:xfrm>
          <a:prstGeom prst="rect">
            <a:avLst/>
          </a:prstGeom>
        </p:spPr>
      </p:pic>
    </p:spTree>
    <p:extLst>
      <p:ext uri="{BB962C8B-B14F-4D97-AF65-F5344CB8AC3E}">
        <p14:creationId xmlns:p14="http://schemas.microsoft.com/office/powerpoint/2010/main" val="1807757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6E63F-36C0-9544-EC7C-16E73CD85406}"/>
              </a:ext>
            </a:extLst>
          </p:cNvPr>
          <p:cNvSpPr>
            <a:spLocks noGrp="1"/>
          </p:cNvSpPr>
          <p:nvPr>
            <p:ph type="title"/>
          </p:nvPr>
        </p:nvSpPr>
        <p:spPr/>
        <p:txBody>
          <a:bodyPr/>
          <a:lstStyle/>
          <a:p>
            <a:r>
              <a:rPr lang="en-US" dirty="0"/>
              <a:t>Real Example</a:t>
            </a:r>
          </a:p>
        </p:txBody>
      </p:sp>
      <p:pic>
        <p:nvPicPr>
          <p:cNvPr id="4" name="Picture 3">
            <a:extLst>
              <a:ext uri="{FF2B5EF4-FFF2-40B4-BE49-F238E27FC236}">
                <a16:creationId xmlns:a16="http://schemas.microsoft.com/office/drawing/2014/main" id="{8798A185-6B6D-DE87-9C2F-56A253A7C269}"/>
              </a:ext>
            </a:extLst>
          </p:cNvPr>
          <p:cNvPicPr>
            <a:picLocks noChangeAspect="1"/>
          </p:cNvPicPr>
          <p:nvPr/>
        </p:nvPicPr>
        <p:blipFill>
          <a:blip r:embed="rId2"/>
          <a:stretch>
            <a:fillRect/>
          </a:stretch>
        </p:blipFill>
        <p:spPr>
          <a:xfrm>
            <a:off x="76200" y="704850"/>
            <a:ext cx="8843211" cy="3733800"/>
          </a:xfrm>
          <a:prstGeom prst="rect">
            <a:avLst/>
          </a:prstGeom>
        </p:spPr>
      </p:pic>
      <p:sp>
        <p:nvSpPr>
          <p:cNvPr id="5" name="Rectangle 4">
            <a:extLst>
              <a:ext uri="{FF2B5EF4-FFF2-40B4-BE49-F238E27FC236}">
                <a16:creationId xmlns:a16="http://schemas.microsoft.com/office/drawing/2014/main" id="{4C9A89B0-D6C9-8129-134F-03C58F1F7158}"/>
              </a:ext>
            </a:extLst>
          </p:cNvPr>
          <p:cNvSpPr/>
          <p:nvPr/>
        </p:nvSpPr>
        <p:spPr>
          <a:xfrm>
            <a:off x="6934200" y="2647950"/>
            <a:ext cx="1904999" cy="17907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7815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5A4F4-0D98-856F-5E71-0EBB70A8F5DE}"/>
              </a:ext>
            </a:extLst>
          </p:cNvPr>
          <p:cNvSpPr>
            <a:spLocks noGrp="1"/>
          </p:cNvSpPr>
          <p:nvPr>
            <p:ph type="title"/>
          </p:nvPr>
        </p:nvSpPr>
        <p:spPr/>
        <p:txBody>
          <a:bodyPr/>
          <a:lstStyle/>
          <a:p>
            <a:r>
              <a:rPr lang="en-US" dirty="0"/>
              <a:t>JWT</a:t>
            </a:r>
          </a:p>
        </p:txBody>
      </p:sp>
      <p:pic>
        <p:nvPicPr>
          <p:cNvPr id="11266" name="Picture 2">
            <a:extLst>
              <a:ext uri="{FF2B5EF4-FFF2-40B4-BE49-F238E27FC236}">
                <a16:creationId xmlns:a16="http://schemas.microsoft.com/office/drawing/2014/main" id="{8227E59F-D1A3-7990-69C8-01B106E1B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90" y="666750"/>
            <a:ext cx="4383464"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03B1614-00B4-92CC-3900-83AB0F6CC412}"/>
              </a:ext>
            </a:extLst>
          </p:cNvPr>
          <p:cNvSpPr txBox="1"/>
          <p:nvPr/>
        </p:nvSpPr>
        <p:spPr>
          <a:xfrm>
            <a:off x="26831" y="4171950"/>
            <a:ext cx="4617076" cy="230832"/>
          </a:xfrm>
          <a:prstGeom prst="rect">
            <a:avLst/>
          </a:prstGeom>
          <a:noFill/>
        </p:spPr>
        <p:txBody>
          <a:bodyPr wrap="square">
            <a:spAutoFit/>
          </a:bodyPr>
          <a:lstStyle/>
          <a:p>
            <a:r>
              <a:rPr lang="en-US" sz="900" dirty="0"/>
              <a:t>https://</a:t>
            </a:r>
            <a:r>
              <a:rPr lang="en-US" sz="900" dirty="0" err="1"/>
              <a:t>medium.com</a:t>
            </a:r>
            <a:r>
              <a:rPr lang="en-US" sz="900" dirty="0"/>
              <a:t>/</a:t>
            </a:r>
            <a:r>
              <a:rPr lang="en-US" sz="900" dirty="0" err="1"/>
              <a:t>swlh</a:t>
            </a:r>
            <a:r>
              <a:rPr lang="en-US" sz="900" dirty="0"/>
              <a:t>/all-you-need-to-know-about-json-web-token-jwt-8a5d6131157f</a:t>
            </a:r>
          </a:p>
        </p:txBody>
      </p:sp>
      <p:pic>
        <p:nvPicPr>
          <p:cNvPr id="8" name="Picture 7">
            <a:extLst>
              <a:ext uri="{FF2B5EF4-FFF2-40B4-BE49-F238E27FC236}">
                <a16:creationId xmlns:a16="http://schemas.microsoft.com/office/drawing/2014/main" id="{615B833F-523E-C283-FD7C-FFE9D1E6D023}"/>
              </a:ext>
            </a:extLst>
          </p:cNvPr>
          <p:cNvPicPr>
            <a:picLocks noChangeAspect="1"/>
          </p:cNvPicPr>
          <p:nvPr/>
        </p:nvPicPr>
        <p:blipFill>
          <a:blip r:embed="rId3"/>
          <a:stretch>
            <a:fillRect/>
          </a:stretch>
        </p:blipFill>
        <p:spPr>
          <a:xfrm>
            <a:off x="4543023" y="700422"/>
            <a:ext cx="4494348" cy="3242928"/>
          </a:xfrm>
          <a:prstGeom prst="rect">
            <a:avLst/>
          </a:prstGeom>
        </p:spPr>
      </p:pic>
    </p:spTree>
    <p:extLst>
      <p:ext uri="{BB962C8B-B14F-4D97-AF65-F5344CB8AC3E}">
        <p14:creationId xmlns:p14="http://schemas.microsoft.com/office/powerpoint/2010/main" val="2261668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21746-BA48-DB5D-8831-DEAEFFCB8C3F}"/>
              </a:ext>
            </a:extLst>
          </p:cNvPr>
          <p:cNvSpPr>
            <a:spLocks noGrp="1"/>
          </p:cNvSpPr>
          <p:nvPr>
            <p:ph type="title"/>
          </p:nvPr>
        </p:nvSpPr>
        <p:spPr/>
        <p:txBody>
          <a:bodyPr/>
          <a:lstStyle/>
          <a:p>
            <a:r>
              <a:rPr lang="en-US" dirty="0" err="1"/>
              <a:t>JWT.io</a:t>
            </a:r>
            <a:endParaRPr lang="en-US" dirty="0"/>
          </a:p>
        </p:txBody>
      </p:sp>
      <p:pic>
        <p:nvPicPr>
          <p:cNvPr id="4" name="Picture 3">
            <a:extLst>
              <a:ext uri="{FF2B5EF4-FFF2-40B4-BE49-F238E27FC236}">
                <a16:creationId xmlns:a16="http://schemas.microsoft.com/office/drawing/2014/main" id="{B64431BD-8818-4180-30D7-131585523DF4}"/>
              </a:ext>
            </a:extLst>
          </p:cNvPr>
          <p:cNvPicPr>
            <a:picLocks noChangeAspect="1"/>
          </p:cNvPicPr>
          <p:nvPr/>
        </p:nvPicPr>
        <p:blipFill>
          <a:blip r:embed="rId2"/>
          <a:stretch>
            <a:fillRect/>
          </a:stretch>
        </p:blipFill>
        <p:spPr>
          <a:xfrm>
            <a:off x="762000" y="550450"/>
            <a:ext cx="6572250" cy="4042599"/>
          </a:xfrm>
          <a:prstGeom prst="rect">
            <a:avLst/>
          </a:prstGeom>
        </p:spPr>
      </p:pic>
    </p:spTree>
    <p:extLst>
      <p:ext uri="{BB962C8B-B14F-4D97-AF65-F5344CB8AC3E}">
        <p14:creationId xmlns:p14="http://schemas.microsoft.com/office/powerpoint/2010/main" val="1689523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978AF-3493-659B-7065-EBD69F1882B5}"/>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8C2BEC7C-F086-4B2E-0EB4-81B921725A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8B5DD045-EF8B-6B55-C0E8-8864142CA24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4F2002B5-31C2-1089-13A6-119E991AC9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3584DC2C-1774-D9DF-E5C4-7A8A3929E09C}"/>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REST Continued</a:t>
            </a:r>
          </a:p>
        </p:txBody>
      </p:sp>
      <p:sp>
        <p:nvSpPr>
          <p:cNvPr id="2" name="TextBox 9">
            <a:extLst>
              <a:ext uri="{FF2B5EF4-FFF2-40B4-BE49-F238E27FC236}">
                <a16:creationId xmlns:a16="http://schemas.microsoft.com/office/drawing/2014/main" id="{225D8C49-3060-0D31-CBB0-126AF43E15A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26</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2663781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59E36C-D6F4-A0DD-A8B5-5847ADC480AA}"/>
              </a:ext>
            </a:extLst>
          </p:cNvPr>
          <p:cNvSpPr>
            <a:spLocks noGrp="1"/>
          </p:cNvSpPr>
          <p:nvPr>
            <p:ph idx="1"/>
          </p:nvPr>
        </p:nvSpPr>
        <p:spPr>
          <a:xfrm>
            <a:off x="152400" y="590550"/>
            <a:ext cx="8803888" cy="4038600"/>
          </a:xfrm>
        </p:spPr>
        <p:txBody>
          <a:bodyPr/>
          <a:lstStyle/>
          <a:p>
            <a:r>
              <a:rPr lang="en-US" sz="1600" dirty="0"/>
              <a:t>Bad things may happen when a GET returns a huge result set.</a:t>
            </a:r>
          </a:p>
          <a:p>
            <a:r>
              <a:rPr lang="en-US" sz="1600" dirty="0"/>
              <a:t>A </a:t>
            </a:r>
            <a:r>
              <a:rPr lang="en-US" sz="1600" i="1" dirty="0"/>
              <a:t>page</a:t>
            </a:r>
            <a:r>
              <a:rPr lang="en-US" sz="1600" dirty="0"/>
              <a:t> is a window on the large result set.</a:t>
            </a:r>
          </a:p>
          <a:p>
            <a:r>
              <a:rPr lang="en-US" sz="1600" i="1" dirty="0"/>
              <a:t>limit </a:t>
            </a:r>
            <a:r>
              <a:rPr lang="en-US" sz="1600" dirty="0"/>
              <a:t>is the no. of entries in the result set.</a:t>
            </a:r>
          </a:p>
          <a:p>
            <a:pPr lvl="1"/>
            <a:r>
              <a:rPr lang="en-US" sz="1400" dirty="0"/>
              <a:t>Client may specific a limit.</a:t>
            </a:r>
          </a:p>
          <a:p>
            <a:pPr lvl="1"/>
            <a:r>
              <a:rPr lang="en-US" sz="1400" dirty="0"/>
              <a:t>Server may have a default and/or</a:t>
            </a:r>
            <a:br>
              <a:rPr lang="en-US" sz="1400" dirty="0"/>
            </a:br>
            <a:r>
              <a:rPr lang="en-US" sz="1400" dirty="0"/>
              <a:t>maximum limit it allows.</a:t>
            </a:r>
          </a:p>
          <a:p>
            <a:r>
              <a:rPr lang="en-US" sz="1600" dirty="0"/>
              <a:t>There are many design patterns for</a:t>
            </a:r>
            <a:br>
              <a:rPr lang="en-US" sz="1600" dirty="0"/>
            </a:br>
            <a:r>
              <a:rPr lang="en-US" sz="1600" dirty="0"/>
              <a:t>implementing pagination.</a:t>
            </a:r>
          </a:p>
          <a:p>
            <a:r>
              <a:rPr lang="en-US" sz="1600" dirty="0"/>
              <a:t>Simplest is mirroring the SQL model:</a:t>
            </a:r>
          </a:p>
          <a:p>
            <a:pPr lvl="1"/>
            <a:r>
              <a:rPr lang="en-US" sz="1400" i="1" dirty="0"/>
              <a:t>limit=</a:t>
            </a:r>
            <a:r>
              <a:rPr lang="en-US" sz="1400" i="1" dirty="0" err="1"/>
              <a:t>xxx&amp;offset</a:t>
            </a:r>
            <a:r>
              <a:rPr lang="en-US" sz="1400" i="1" dirty="0"/>
              <a:t>=</a:t>
            </a:r>
            <a:r>
              <a:rPr lang="en-US" sz="1400" i="1" dirty="0" err="1"/>
              <a:t>yyy</a:t>
            </a:r>
            <a:endParaRPr lang="en-US" sz="1400" i="1" dirty="0"/>
          </a:p>
          <a:p>
            <a:pPr lvl="1"/>
            <a:r>
              <a:rPr lang="en-US" sz="1400" dirty="0"/>
              <a:t>The links section is the response should contain:</a:t>
            </a:r>
          </a:p>
          <a:p>
            <a:pPr lvl="2"/>
            <a:r>
              <a:rPr lang="en-US" sz="1200" dirty="0" err="1"/>
              <a:t>prev</a:t>
            </a:r>
            <a:endParaRPr lang="en-US" sz="1200" dirty="0"/>
          </a:p>
          <a:p>
            <a:pPr lvl="2"/>
            <a:r>
              <a:rPr lang="en-US" sz="1200" dirty="0"/>
              <a:t>next</a:t>
            </a:r>
          </a:p>
          <a:p>
            <a:pPr lvl="2"/>
            <a:r>
              <a:rPr lang="en-US" sz="1200" dirty="0"/>
              <a:t>current</a:t>
            </a:r>
          </a:p>
          <a:p>
            <a:pPr lvl="2"/>
            <a:r>
              <a:rPr lang="en-US" sz="1200" dirty="0"/>
              <a:t>May contain </a:t>
            </a:r>
            <a:r>
              <a:rPr lang="en-US" sz="1200" i="1" dirty="0"/>
              <a:t>first</a:t>
            </a:r>
            <a:r>
              <a:rPr lang="en-US" sz="1200" dirty="0"/>
              <a:t> and </a:t>
            </a:r>
            <a:r>
              <a:rPr lang="en-US" sz="1200" i="1" dirty="0"/>
              <a:t>last.</a:t>
            </a:r>
            <a:endParaRPr lang="en-US" sz="1200" dirty="0"/>
          </a:p>
          <a:p>
            <a:endParaRPr lang="en-US" sz="1600" dirty="0"/>
          </a:p>
          <a:p>
            <a:endParaRPr lang="en-US" sz="1600" dirty="0"/>
          </a:p>
        </p:txBody>
      </p:sp>
      <p:sp>
        <p:nvSpPr>
          <p:cNvPr id="3" name="Title 2">
            <a:extLst>
              <a:ext uri="{FF2B5EF4-FFF2-40B4-BE49-F238E27FC236}">
                <a16:creationId xmlns:a16="http://schemas.microsoft.com/office/drawing/2014/main" id="{E3662623-5F30-2D85-F3FC-DF08652AAF98}"/>
              </a:ext>
            </a:extLst>
          </p:cNvPr>
          <p:cNvSpPr>
            <a:spLocks noGrp="1"/>
          </p:cNvSpPr>
          <p:nvPr>
            <p:ph type="title"/>
          </p:nvPr>
        </p:nvSpPr>
        <p:spPr/>
        <p:txBody>
          <a:bodyPr/>
          <a:lstStyle/>
          <a:p>
            <a:r>
              <a:rPr lang="en-US" dirty="0"/>
              <a:t>Pagination, Hyper Linked</a:t>
            </a:r>
          </a:p>
        </p:txBody>
      </p:sp>
      <p:pic>
        <p:nvPicPr>
          <p:cNvPr id="5" name="Picture 4">
            <a:extLst>
              <a:ext uri="{FF2B5EF4-FFF2-40B4-BE49-F238E27FC236}">
                <a16:creationId xmlns:a16="http://schemas.microsoft.com/office/drawing/2014/main" id="{CF7107DD-1816-39D2-8505-8873DD4504D5}"/>
              </a:ext>
            </a:extLst>
          </p:cNvPr>
          <p:cNvPicPr>
            <a:picLocks noChangeAspect="1"/>
          </p:cNvPicPr>
          <p:nvPr/>
        </p:nvPicPr>
        <p:blipFill>
          <a:blip r:embed="rId2"/>
          <a:stretch>
            <a:fillRect/>
          </a:stretch>
        </p:blipFill>
        <p:spPr>
          <a:xfrm>
            <a:off x="4822804" y="969445"/>
            <a:ext cx="4204515" cy="3659705"/>
          </a:xfrm>
          <a:prstGeom prst="rect">
            <a:avLst/>
          </a:prstGeom>
        </p:spPr>
      </p:pic>
    </p:spTree>
    <p:extLst>
      <p:ext uri="{BB962C8B-B14F-4D97-AF65-F5344CB8AC3E}">
        <p14:creationId xmlns:p14="http://schemas.microsoft.com/office/powerpoint/2010/main" val="2904201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73F6EA-0996-49DF-781A-D901EA2104C4}"/>
              </a:ext>
            </a:extLst>
          </p:cNvPr>
          <p:cNvSpPr>
            <a:spLocks noGrp="1"/>
          </p:cNvSpPr>
          <p:nvPr>
            <p:ph idx="1"/>
          </p:nvPr>
        </p:nvSpPr>
        <p:spPr>
          <a:xfrm>
            <a:off x="152400" y="3677908"/>
            <a:ext cx="8839200" cy="951242"/>
          </a:xfrm>
        </p:spPr>
        <p:txBody>
          <a:bodyPr/>
          <a:lstStyle/>
          <a:p>
            <a:r>
              <a:rPr lang="en-US" sz="1600" dirty="0"/>
              <a:t>The basics of query string is very common, e.g. ?region=</a:t>
            </a:r>
            <a:r>
              <a:rPr lang="en-US" sz="1600" dirty="0" err="1"/>
              <a:t>USA&amp;brand</a:t>
            </a:r>
            <a:r>
              <a:rPr lang="en-US" sz="1600" dirty="0"/>
              <a:t>=XYZ</a:t>
            </a:r>
          </a:p>
          <a:p>
            <a:r>
              <a:rPr lang="en-US" sz="1600" dirty="0"/>
              <a:t>Sort/Order by is not “standard” and APIs pick and document a convention.</a:t>
            </a:r>
          </a:p>
          <a:p>
            <a:r>
              <a:rPr lang="en-US" sz="1600" dirty="0"/>
              <a:t>Project (choosing a subset of properties) is also not standard. APIs picks and document a convention.</a:t>
            </a:r>
          </a:p>
        </p:txBody>
      </p:sp>
      <p:sp>
        <p:nvSpPr>
          <p:cNvPr id="3" name="Title 2">
            <a:extLst>
              <a:ext uri="{FF2B5EF4-FFF2-40B4-BE49-F238E27FC236}">
                <a16:creationId xmlns:a16="http://schemas.microsoft.com/office/drawing/2014/main" id="{9A6B39C0-DFB8-2D35-D7F0-93A3A8E59896}"/>
              </a:ext>
            </a:extLst>
          </p:cNvPr>
          <p:cNvSpPr>
            <a:spLocks noGrp="1"/>
          </p:cNvSpPr>
          <p:nvPr>
            <p:ph type="title"/>
          </p:nvPr>
        </p:nvSpPr>
        <p:spPr/>
        <p:txBody>
          <a:bodyPr/>
          <a:lstStyle/>
          <a:p>
            <a:r>
              <a:rPr lang="en-US" dirty="0"/>
              <a:t>Query Parameters</a:t>
            </a:r>
          </a:p>
        </p:txBody>
      </p:sp>
      <p:pic>
        <p:nvPicPr>
          <p:cNvPr id="4" name="Picture 3">
            <a:extLst>
              <a:ext uri="{FF2B5EF4-FFF2-40B4-BE49-F238E27FC236}">
                <a16:creationId xmlns:a16="http://schemas.microsoft.com/office/drawing/2014/main" id="{9E290BD4-607D-B51F-2A36-F0F113354631}"/>
              </a:ext>
            </a:extLst>
          </p:cNvPr>
          <p:cNvPicPr>
            <a:picLocks noChangeAspect="1"/>
          </p:cNvPicPr>
          <p:nvPr/>
        </p:nvPicPr>
        <p:blipFill>
          <a:blip r:embed="rId2"/>
          <a:stretch>
            <a:fillRect/>
          </a:stretch>
        </p:blipFill>
        <p:spPr>
          <a:xfrm>
            <a:off x="172570" y="514350"/>
            <a:ext cx="8182926" cy="3163558"/>
          </a:xfrm>
          <a:prstGeom prst="rect">
            <a:avLst/>
          </a:prstGeom>
        </p:spPr>
      </p:pic>
    </p:spTree>
    <p:extLst>
      <p:ext uri="{BB962C8B-B14F-4D97-AF65-F5344CB8AC3E}">
        <p14:creationId xmlns:p14="http://schemas.microsoft.com/office/powerpoint/2010/main" val="4128336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97C7A3-4AFE-3F1E-8063-F545042880CC}"/>
              </a:ext>
            </a:extLst>
          </p:cNvPr>
          <p:cNvSpPr>
            <a:spLocks noGrp="1"/>
          </p:cNvSpPr>
          <p:nvPr>
            <p:ph idx="1"/>
          </p:nvPr>
        </p:nvSpPr>
        <p:spPr>
          <a:xfrm>
            <a:off x="152400" y="2952750"/>
            <a:ext cx="8839200" cy="1676400"/>
          </a:xfrm>
        </p:spPr>
        <p:txBody>
          <a:bodyPr/>
          <a:lstStyle/>
          <a:p>
            <a:r>
              <a:rPr lang="en-US" dirty="0"/>
              <a:t>POST sends a body to “create a new resource.”</a:t>
            </a:r>
          </a:p>
          <a:p>
            <a:r>
              <a:rPr lang="en-US" dirty="0"/>
              <a:t>The identity/URL of the new resource is not always obvious.</a:t>
            </a:r>
          </a:p>
          <a:p>
            <a:r>
              <a:rPr lang="en-US" dirty="0"/>
              <a:t>POST returns 201 Created with a link header containing the URL to the newly created resource instance.</a:t>
            </a:r>
          </a:p>
        </p:txBody>
      </p:sp>
      <p:sp>
        <p:nvSpPr>
          <p:cNvPr id="3" name="Title 2">
            <a:extLst>
              <a:ext uri="{FF2B5EF4-FFF2-40B4-BE49-F238E27FC236}">
                <a16:creationId xmlns:a16="http://schemas.microsoft.com/office/drawing/2014/main" id="{C60F23C3-4A75-3F97-0F94-85D6CDB369E9}"/>
              </a:ext>
            </a:extLst>
          </p:cNvPr>
          <p:cNvSpPr>
            <a:spLocks noGrp="1"/>
          </p:cNvSpPr>
          <p:nvPr>
            <p:ph type="title"/>
          </p:nvPr>
        </p:nvSpPr>
        <p:spPr/>
        <p:txBody>
          <a:bodyPr/>
          <a:lstStyle/>
          <a:p>
            <a:r>
              <a:rPr lang="en-US" dirty="0"/>
              <a:t>POST -- Creating a Resource</a:t>
            </a:r>
          </a:p>
        </p:txBody>
      </p:sp>
      <p:pic>
        <p:nvPicPr>
          <p:cNvPr id="4" name="Picture 3">
            <a:extLst>
              <a:ext uri="{FF2B5EF4-FFF2-40B4-BE49-F238E27FC236}">
                <a16:creationId xmlns:a16="http://schemas.microsoft.com/office/drawing/2014/main" id="{CB9124A6-7E75-D76F-6134-F2EE1B1CF1F0}"/>
              </a:ext>
            </a:extLst>
          </p:cNvPr>
          <p:cNvPicPr>
            <a:picLocks noChangeAspect="1"/>
          </p:cNvPicPr>
          <p:nvPr/>
        </p:nvPicPr>
        <p:blipFill>
          <a:blip r:embed="rId2"/>
          <a:stretch>
            <a:fillRect/>
          </a:stretch>
        </p:blipFill>
        <p:spPr>
          <a:xfrm>
            <a:off x="533400" y="478278"/>
            <a:ext cx="7239000" cy="2369801"/>
          </a:xfrm>
          <a:prstGeom prst="rect">
            <a:avLst/>
          </a:prstGeom>
        </p:spPr>
      </p:pic>
    </p:spTree>
    <p:extLst>
      <p:ext uri="{BB962C8B-B14F-4D97-AF65-F5344CB8AC3E}">
        <p14:creationId xmlns:p14="http://schemas.microsoft.com/office/powerpoint/2010/main" val="1206884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F4599E-CE24-57D7-8BA9-D0F9E6D68945}"/>
              </a:ext>
            </a:extLst>
          </p:cNvPr>
          <p:cNvSpPr>
            <a:spLocks noGrp="1"/>
          </p:cNvSpPr>
          <p:nvPr>
            <p:ph idx="1"/>
          </p:nvPr>
        </p:nvSpPr>
        <p:spPr>
          <a:xfrm>
            <a:off x="86284" y="742950"/>
            <a:ext cx="8839200" cy="3848100"/>
          </a:xfrm>
        </p:spPr>
        <p:txBody>
          <a:bodyPr/>
          <a:lstStyle/>
          <a:p>
            <a:pPr>
              <a:spcBef>
                <a:spcPts val="0"/>
              </a:spcBef>
              <a:spcAft>
                <a:spcPts val="0"/>
              </a:spcAft>
            </a:pPr>
            <a:r>
              <a:rPr lang="en-US" sz="2000" dirty="0"/>
              <a:t>Questions?</a:t>
            </a:r>
          </a:p>
          <a:p>
            <a:pPr>
              <a:spcBef>
                <a:spcPts val="0"/>
              </a:spcBef>
              <a:spcAft>
                <a:spcPts val="0"/>
              </a:spcAft>
            </a:pPr>
            <a:endParaRPr lang="en-US" sz="2000" dirty="0"/>
          </a:p>
          <a:p>
            <a:pPr>
              <a:spcBef>
                <a:spcPts val="0"/>
              </a:spcBef>
              <a:spcAft>
                <a:spcPts val="0"/>
              </a:spcAft>
            </a:pPr>
            <a:r>
              <a:rPr lang="en-US" sz="2000" dirty="0"/>
              <a:t>Discuss Sprint 2</a:t>
            </a:r>
          </a:p>
        </p:txBody>
      </p:sp>
      <p:sp>
        <p:nvSpPr>
          <p:cNvPr id="3" name="Title 2">
            <a:extLst>
              <a:ext uri="{FF2B5EF4-FFF2-40B4-BE49-F238E27FC236}">
                <a16:creationId xmlns:a16="http://schemas.microsoft.com/office/drawing/2014/main" id="{CD201593-564E-99D4-699F-1D25A274EBC2}"/>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990141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115161-D27F-FBCB-4B48-B5E4BDEF6D69}"/>
              </a:ext>
            </a:extLst>
          </p:cNvPr>
          <p:cNvSpPr>
            <a:spLocks noGrp="1"/>
          </p:cNvSpPr>
          <p:nvPr>
            <p:ph type="title"/>
          </p:nvPr>
        </p:nvSpPr>
        <p:spPr/>
        <p:txBody>
          <a:bodyPr/>
          <a:lstStyle/>
          <a:p>
            <a:r>
              <a:rPr lang="en-US" dirty="0"/>
              <a:t>POST</a:t>
            </a:r>
          </a:p>
        </p:txBody>
      </p:sp>
      <p:pic>
        <p:nvPicPr>
          <p:cNvPr id="4" name="Picture 3">
            <a:extLst>
              <a:ext uri="{FF2B5EF4-FFF2-40B4-BE49-F238E27FC236}">
                <a16:creationId xmlns:a16="http://schemas.microsoft.com/office/drawing/2014/main" id="{E71E7025-EA4D-CE0C-110A-9B61AA0C4514}"/>
              </a:ext>
            </a:extLst>
          </p:cNvPr>
          <p:cNvPicPr>
            <a:picLocks noChangeAspect="1"/>
          </p:cNvPicPr>
          <p:nvPr/>
        </p:nvPicPr>
        <p:blipFill>
          <a:blip r:embed="rId2"/>
          <a:stretch>
            <a:fillRect/>
          </a:stretch>
        </p:blipFill>
        <p:spPr>
          <a:xfrm>
            <a:off x="381000" y="444318"/>
            <a:ext cx="5031931" cy="2819399"/>
          </a:xfrm>
          <a:prstGeom prst="rect">
            <a:avLst/>
          </a:prstGeom>
        </p:spPr>
      </p:pic>
      <p:pic>
        <p:nvPicPr>
          <p:cNvPr id="5" name="Picture 4">
            <a:extLst>
              <a:ext uri="{FF2B5EF4-FFF2-40B4-BE49-F238E27FC236}">
                <a16:creationId xmlns:a16="http://schemas.microsoft.com/office/drawing/2014/main" id="{5669DCD1-FFCE-4571-79C0-AB922E82C380}"/>
              </a:ext>
            </a:extLst>
          </p:cNvPr>
          <p:cNvPicPr>
            <a:picLocks noChangeAspect="1"/>
          </p:cNvPicPr>
          <p:nvPr/>
        </p:nvPicPr>
        <p:blipFill>
          <a:blip r:embed="rId3"/>
          <a:stretch>
            <a:fillRect/>
          </a:stretch>
        </p:blipFill>
        <p:spPr>
          <a:xfrm>
            <a:off x="3962396" y="1809750"/>
            <a:ext cx="5031935" cy="2819400"/>
          </a:xfrm>
          <a:prstGeom prst="rect">
            <a:avLst/>
          </a:prstGeom>
        </p:spPr>
      </p:pic>
    </p:spTree>
    <p:extLst>
      <p:ext uri="{BB962C8B-B14F-4D97-AF65-F5344CB8AC3E}">
        <p14:creationId xmlns:p14="http://schemas.microsoft.com/office/powerpoint/2010/main" val="3371420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FE025-9FD2-C78F-95B8-67FECB7C98C7}"/>
              </a:ext>
            </a:extLst>
          </p:cNvPr>
          <p:cNvSpPr>
            <a:spLocks noGrp="1"/>
          </p:cNvSpPr>
          <p:nvPr>
            <p:ph type="title"/>
          </p:nvPr>
        </p:nvSpPr>
        <p:spPr/>
        <p:txBody>
          <a:bodyPr/>
          <a:lstStyle/>
          <a:p>
            <a:r>
              <a:rPr lang="en-US" dirty="0"/>
              <a:t>202 Accepted</a:t>
            </a:r>
          </a:p>
        </p:txBody>
      </p:sp>
      <p:pic>
        <p:nvPicPr>
          <p:cNvPr id="4" name="Picture 3">
            <a:extLst>
              <a:ext uri="{FF2B5EF4-FFF2-40B4-BE49-F238E27FC236}">
                <a16:creationId xmlns:a16="http://schemas.microsoft.com/office/drawing/2014/main" id="{73FFD2B1-CA15-0381-52FE-9C7171D0FCE3}"/>
              </a:ext>
            </a:extLst>
          </p:cNvPr>
          <p:cNvPicPr>
            <a:picLocks noChangeAspect="1"/>
          </p:cNvPicPr>
          <p:nvPr/>
        </p:nvPicPr>
        <p:blipFill>
          <a:blip r:embed="rId2"/>
          <a:stretch>
            <a:fillRect/>
          </a:stretch>
        </p:blipFill>
        <p:spPr>
          <a:xfrm>
            <a:off x="36443" y="565589"/>
            <a:ext cx="4257261" cy="2006161"/>
          </a:xfrm>
          <a:prstGeom prst="rect">
            <a:avLst/>
          </a:prstGeom>
        </p:spPr>
      </p:pic>
      <p:pic>
        <p:nvPicPr>
          <p:cNvPr id="5" name="Picture 4">
            <a:extLst>
              <a:ext uri="{FF2B5EF4-FFF2-40B4-BE49-F238E27FC236}">
                <a16:creationId xmlns:a16="http://schemas.microsoft.com/office/drawing/2014/main" id="{B6145569-FD43-E2F8-CD4E-7467DB0E3D2A}"/>
              </a:ext>
            </a:extLst>
          </p:cNvPr>
          <p:cNvPicPr>
            <a:picLocks noChangeAspect="1"/>
          </p:cNvPicPr>
          <p:nvPr/>
        </p:nvPicPr>
        <p:blipFill>
          <a:blip r:embed="rId3"/>
          <a:stretch>
            <a:fillRect/>
          </a:stretch>
        </p:blipFill>
        <p:spPr>
          <a:xfrm>
            <a:off x="36443" y="2816081"/>
            <a:ext cx="4114800" cy="1761830"/>
          </a:xfrm>
          <a:prstGeom prst="rect">
            <a:avLst/>
          </a:prstGeom>
        </p:spPr>
      </p:pic>
      <p:pic>
        <p:nvPicPr>
          <p:cNvPr id="6" name="Picture 5">
            <a:extLst>
              <a:ext uri="{FF2B5EF4-FFF2-40B4-BE49-F238E27FC236}">
                <a16:creationId xmlns:a16="http://schemas.microsoft.com/office/drawing/2014/main" id="{0122E30D-BF7F-2C88-EC7D-6E8B74284519}"/>
              </a:ext>
            </a:extLst>
          </p:cNvPr>
          <p:cNvPicPr>
            <a:picLocks noChangeAspect="1"/>
          </p:cNvPicPr>
          <p:nvPr/>
        </p:nvPicPr>
        <p:blipFill>
          <a:blip r:embed="rId4"/>
          <a:stretch>
            <a:fillRect/>
          </a:stretch>
        </p:blipFill>
        <p:spPr>
          <a:xfrm>
            <a:off x="4330699" y="490696"/>
            <a:ext cx="4508500" cy="4038600"/>
          </a:xfrm>
          <a:prstGeom prst="rect">
            <a:avLst/>
          </a:prstGeom>
        </p:spPr>
      </p:pic>
    </p:spTree>
    <p:extLst>
      <p:ext uri="{BB962C8B-B14F-4D97-AF65-F5344CB8AC3E}">
        <p14:creationId xmlns:p14="http://schemas.microsoft.com/office/powerpoint/2010/main" val="1092570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6B63B-0FF2-0994-5F29-88C544C9848F}"/>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2E2D0051-A599-D8A7-B4C4-F946AC9041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20E7E91-2F14-F20C-AB70-856AEFB2F8B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1969056-6721-8C09-D140-97FE6B6A7E6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B71D649-3973-AC07-7615-9354247B7BC1}"/>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Composition</a:t>
            </a:r>
          </a:p>
        </p:txBody>
      </p:sp>
      <p:sp>
        <p:nvSpPr>
          <p:cNvPr id="2" name="TextBox 9">
            <a:extLst>
              <a:ext uri="{FF2B5EF4-FFF2-40B4-BE49-F238E27FC236}">
                <a16:creationId xmlns:a16="http://schemas.microsoft.com/office/drawing/2014/main" id="{8E5C80F3-8963-1B21-442E-7CEF16BA261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32</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3865239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81A5B-CA37-D75C-D57D-44B4220922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A8A02C-2B26-06D0-373A-25401E4F8843}"/>
              </a:ext>
            </a:extLst>
          </p:cNvPr>
          <p:cNvSpPr>
            <a:spLocks noGrp="1"/>
          </p:cNvSpPr>
          <p:nvPr>
            <p:ph type="title"/>
          </p:nvPr>
        </p:nvSpPr>
        <p:spPr/>
        <p:txBody>
          <a:bodyPr/>
          <a:lstStyle/>
          <a:p>
            <a:r>
              <a:rPr lang="en-US" dirty="0"/>
              <a:t>(Partial) Logical View – Interactive System </a:t>
            </a:r>
          </a:p>
        </p:txBody>
      </p:sp>
      <p:pic>
        <p:nvPicPr>
          <p:cNvPr id="6" name="Picture 5">
            <a:extLst>
              <a:ext uri="{FF2B5EF4-FFF2-40B4-BE49-F238E27FC236}">
                <a16:creationId xmlns:a16="http://schemas.microsoft.com/office/drawing/2014/main" id="{E52B0D99-8B73-D0B8-FC35-CD4E4A97B0FB}"/>
              </a:ext>
            </a:extLst>
          </p:cNvPr>
          <p:cNvPicPr>
            <a:picLocks noChangeAspect="1"/>
          </p:cNvPicPr>
          <p:nvPr/>
        </p:nvPicPr>
        <p:blipFill>
          <a:blip r:embed="rId2"/>
          <a:stretch>
            <a:fillRect/>
          </a:stretch>
        </p:blipFill>
        <p:spPr>
          <a:xfrm>
            <a:off x="4290125" y="742950"/>
            <a:ext cx="4677588" cy="3465822"/>
          </a:xfrm>
          <a:prstGeom prst="rect">
            <a:avLst/>
          </a:prstGeom>
        </p:spPr>
      </p:pic>
      <p:pic>
        <p:nvPicPr>
          <p:cNvPr id="2" name="Picture 1">
            <a:extLst>
              <a:ext uri="{FF2B5EF4-FFF2-40B4-BE49-F238E27FC236}">
                <a16:creationId xmlns:a16="http://schemas.microsoft.com/office/drawing/2014/main" id="{8FF856EA-2B97-5443-9B23-83D1DE660AFC}"/>
              </a:ext>
            </a:extLst>
          </p:cNvPr>
          <p:cNvPicPr>
            <a:picLocks noChangeAspect="1"/>
          </p:cNvPicPr>
          <p:nvPr/>
        </p:nvPicPr>
        <p:blipFill>
          <a:blip r:embed="rId3"/>
          <a:stretch>
            <a:fillRect/>
          </a:stretch>
        </p:blipFill>
        <p:spPr>
          <a:xfrm>
            <a:off x="176287" y="693171"/>
            <a:ext cx="3824817" cy="2647950"/>
          </a:xfrm>
          <a:prstGeom prst="rect">
            <a:avLst/>
          </a:prstGeom>
        </p:spPr>
      </p:pic>
    </p:spTree>
    <p:extLst>
      <p:ext uri="{BB962C8B-B14F-4D97-AF65-F5344CB8AC3E}">
        <p14:creationId xmlns:p14="http://schemas.microsoft.com/office/powerpoint/2010/main" val="1954217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F622D-EB33-7DF6-47F5-126A0697CC91}"/>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32E7724-602D-2270-865E-CB5D89B73895}"/>
              </a:ext>
            </a:extLst>
          </p:cNvPr>
          <p:cNvSpPr>
            <a:spLocks noGrp="1"/>
          </p:cNvSpPr>
          <p:nvPr>
            <p:ph idx="1"/>
          </p:nvPr>
        </p:nvSpPr>
        <p:spPr>
          <a:xfrm>
            <a:off x="152400" y="3746828"/>
            <a:ext cx="8839200" cy="758048"/>
          </a:xfrm>
        </p:spPr>
        <p:txBody>
          <a:bodyPr/>
          <a:lstStyle/>
          <a:p>
            <a:pPr marL="0" indent="0">
              <a:buNone/>
            </a:pPr>
            <a:r>
              <a:rPr lang="en-US" dirty="0"/>
              <a:t>This creates some interesting challenges, e.g.</a:t>
            </a:r>
          </a:p>
          <a:p>
            <a:pPr lvl="1"/>
            <a:r>
              <a:rPr lang="en-US" dirty="0"/>
              <a:t>Joins</a:t>
            </a:r>
          </a:p>
          <a:p>
            <a:pPr lvl="1"/>
            <a:r>
              <a:rPr lang="en-US" dirty="0"/>
              <a:t>Foreign Keys</a:t>
            </a:r>
          </a:p>
        </p:txBody>
      </p:sp>
      <p:sp>
        <p:nvSpPr>
          <p:cNvPr id="3" name="Title 2">
            <a:extLst>
              <a:ext uri="{FF2B5EF4-FFF2-40B4-BE49-F238E27FC236}">
                <a16:creationId xmlns:a16="http://schemas.microsoft.com/office/drawing/2014/main" id="{F0A0B9C8-3926-DE7E-4928-53F4FA875842}"/>
              </a:ext>
            </a:extLst>
          </p:cNvPr>
          <p:cNvSpPr>
            <a:spLocks noGrp="1"/>
          </p:cNvSpPr>
          <p:nvPr>
            <p:ph type="title"/>
          </p:nvPr>
        </p:nvSpPr>
        <p:spPr/>
        <p:txBody>
          <a:bodyPr/>
          <a:lstStyle/>
          <a:p>
            <a:r>
              <a:rPr lang="en-US" dirty="0"/>
              <a:t>Resource Oriented and Microservices – My Project</a:t>
            </a:r>
          </a:p>
        </p:txBody>
      </p:sp>
      <p:pic>
        <p:nvPicPr>
          <p:cNvPr id="4" name="Picture 3">
            <a:extLst>
              <a:ext uri="{FF2B5EF4-FFF2-40B4-BE49-F238E27FC236}">
                <a16:creationId xmlns:a16="http://schemas.microsoft.com/office/drawing/2014/main" id="{B97B2107-EA5F-F79D-1C91-01EC68F3EDFE}"/>
              </a:ext>
            </a:extLst>
          </p:cNvPr>
          <p:cNvPicPr>
            <a:picLocks noChangeAspect="1"/>
          </p:cNvPicPr>
          <p:nvPr/>
        </p:nvPicPr>
        <p:blipFill>
          <a:blip r:embed="rId2"/>
          <a:stretch>
            <a:fillRect/>
          </a:stretch>
        </p:blipFill>
        <p:spPr>
          <a:xfrm>
            <a:off x="153586" y="528935"/>
            <a:ext cx="3819022" cy="3257550"/>
          </a:xfrm>
          <a:prstGeom prst="rect">
            <a:avLst/>
          </a:prstGeom>
        </p:spPr>
      </p:pic>
      <p:pic>
        <p:nvPicPr>
          <p:cNvPr id="5" name="Picture 4">
            <a:extLst>
              <a:ext uri="{FF2B5EF4-FFF2-40B4-BE49-F238E27FC236}">
                <a16:creationId xmlns:a16="http://schemas.microsoft.com/office/drawing/2014/main" id="{673B0C48-933F-D0E0-B730-5E25310FC0C3}"/>
              </a:ext>
            </a:extLst>
          </p:cNvPr>
          <p:cNvPicPr>
            <a:picLocks noChangeAspect="1"/>
          </p:cNvPicPr>
          <p:nvPr/>
        </p:nvPicPr>
        <p:blipFill>
          <a:blip r:embed="rId3"/>
          <a:stretch>
            <a:fillRect/>
          </a:stretch>
        </p:blipFill>
        <p:spPr>
          <a:xfrm>
            <a:off x="4495800" y="554490"/>
            <a:ext cx="4310510" cy="3486150"/>
          </a:xfrm>
          <a:prstGeom prst="rect">
            <a:avLst/>
          </a:prstGeom>
        </p:spPr>
      </p:pic>
      <p:sp>
        <p:nvSpPr>
          <p:cNvPr id="6" name="TextBox 5">
            <a:extLst>
              <a:ext uri="{FF2B5EF4-FFF2-40B4-BE49-F238E27FC236}">
                <a16:creationId xmlns:a16="http://schemas.microsoft.com/office/drawing/2014/main" id="{CB51EF6D-5679-AB5C-E0AC-A04BDAC5D4FF}"/>
              </a:ext>
            </a:extLst>
          </p:cNvPr>
          <p:cNvSpPr txBox="1"/>
          <p:nvPr/>
        </p:nvSpPr>
        <p:spPr>
          <a:xfrm>
            <a:off x="763186" y="1176635"/>
            <a:ext cx="2124043" cy="646331"/>
          </a:xfrm>
          <a:prstGeom prst="rect">
            <a:avLst/>
          </a:prstGeom>
          <a:noFill/>
        </p:spPr>
        <p:txBody>
          <a:bodyPr wrap="none" rtlCol="0">
            <a:spAutoFit/>
          </a:bodyPr>
          <a:lstStyle/>
          <a:p>
            <a:r>
              <a:rPr lang="en-US" dirty="0"/>
              <a:t>Conceptual Model --</a:t>
            </a:r>
            <a:br>
              <a:rPr lang="en-US" dirty="0"/>
            </a:br>
            <a:r>
              <a:rPr lang="en-US" dirty="0"/>
              <a:t>User, Project, Course</a:t>
            </a:r>
          </a:p>
        </p:txBody>
      </p:sp>
      <p:sp>
        <p:nvSpPr>
          <p:cNvPr id="7" name="TextBox 6">
            <a:extLst>
              <a:ext uri="{FF2B5EF4-FFF2-40B4-BE49-F238E27FC236}">
                <a16:creationId xmlns:a16="http://schemas.microsoft.com/office/drawing/2014/main" id="{298BBAC5-326D-0948-F843-E8E2D4FABFAC}"/>
              </a:ext>
            </a:extLst>
          </p:cNvPr>
          <p:cNvSpPr txBox="1"/>
          <p:nvPr/>
        </p:nvSpPr>
        <p:spPr>
          <a:xfrm>
            <a:off x="4419600" y="528935"/>
            <a:ext cx="1478290" cy="646331"/>
          </a:xfrm>
          <a:prstGeom prst="rect">
            <a:avLst/>
          </a:prstGeom>
          <a:noFill/>
        </p:spPr>
        <p:txBody>
          <a:bodyPr wrap="none" rtlCol="0">
            <a:spAutoFit/>
          </a:bodyPr>
          <a:lstStyle/>
          <a:p>
            <a:r>
              <a:rPr lang="en-US" dirty="0"/>
              <a:t>Mapped to</a:t>
            </a:r>
            <a:br>
              <a:rPr lang="en-US" dirty="0"/>
            </a:br>
            <a:r>
              <a:rPr lang="en-US" dirty="0"/>
              <a:t>Microservices</a:t>
            </a:r>
          </a:p>
        </p:txBody>
      </p:sp>
      <p:sp>
        <p:nvSpPr>
          <p:cNvPr id="2" name="TextBox 1">
            <a:extLst>
              <a:ext uri="{FF2B5EF4-FFF2-40B4-BE49-F238E27FC236}">
                <a16:creationId xmlns:a16="http://schemas.microsoft.com/office/drawing/2014/main" id="{8BEFAF4A-C29F-B206-2E52-23CCBB8C8BD3}"/>
              </a:ext>
            </a:extLst>
          </p:cNvPr>
          <p:cNvSpPr txBox="1"/>
          <p:nvPr/>
        </p:nvSpPr>
        <p:spPr>
          <a:xfrm>
            <a:off x="4955698" y="4100771"/>
            <a:ext cx="4015458" cy="584775"/>
          </a:xfrm>
          <a:prstGeom prst="rect">
            <a:avLst/>
          </a:prstGeom>
          <a:noFill/>
        </p:spPr>
        <p:txBody>
          <a:bodyPr wrap="none" rtlCol="0">
            <a:spAutoFit/>
          </a:bodyPr>
          <a:lstStyle/>
          <a:p>
            <a:r>
              <a:rPr lang="en-US" sz="1600" dirty="0"/>
              <a:t>If the cluster of resources might be useful</a:t>
            </a:r>
            <a:br>
              <a:rPr lang="en-US" sz="1600" dirty="0"/>
            </a:br>
            <a:r>
              <a:rPr lang="en-US" sz="1600" dirty="0"/>
              <a:t>in other solutions </a:t>
            </a:r>
            <a:r>
              <a:rPr lang="en-US" sz="1600" dirty="0">
                <a:sym typeface="Wingdings" pitchFamily="2" charset="2"/>
              </a:rPr>
              <a:t> It may be a microservice.</a:t>
            </a:r>
            <a:endParaRPr lang="en-US" sz="1600" dirty="0"/>
          </a:p>
        </p:txBody>
      </p:sp>
    </p:spTree>
    <p:extLst>
      <p:ext uri="{BB962C8B-B14F-4D97-AF65-F5344CB8AC3E}">
        <p14:creationId xmlns:p14="http://schemas.microsoft.com/office/powerpoint/2010/main" val="423361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41606A-5FEF-5DC1-94D2-B8B8BF4D962B}"/>
              </a:ext>
            </a:extLst>
          </p:cNvPr>
          <p:cNvSpPr>
            <a:spLocks noGrp="1"/>
          </p:cNvSpPr>
          <p:nvPr>
            <p:ph type="title"/>
          </p:nvPr>
        </p:nvSpPr>
        <p:spPr/>
        <p:txBody>
          <a:bodyPr/>
          <a:lstStyle/>
          <a:p>
            <a:r>
              <a:rPr lang="en-US" dirty="0"/>
              <a:t>Atomic and Composition</a:t>
            </a:r>
          </a:p>
        </p:txBody>
      </p:sp>
      <p:pic>
        <p:nvPicPr>
          <p:cNvPr id="4" name="Picture 3">
            <a:extLst>
              <a:ext uri="{FF2B5EF4-FFF2-40B4-BE49-F238E27FC236}">
                <a16:creationId xmlns:a16="http://schemas.microsoft.com/office/drawing/2014/main" id="{504EE466-80E2-161D-08A7-F741C933BD70}"/>
              </a:ext>
            </a:extLst>
          </p:cNvPr>
          <p:cNvPicPr>
            <a:picLocks noChangeAspect="1"/>
          </p:cNvPicPr>
          <p:nvPr/>
        </p:nvPicPr>
        <p:blipFill>
          <a:blip r:embed="rId2"/>
          <a:stretch>
            <a:fillRect/>
          </a:stretch>
        </p:blipFill>
        <p:spPr>
          <a:xfrm>
            <a:off x="142753" y="704850"/>
            <a:ext cx="8767569" cy="3733800"/>
          </a:xfrm>
          <a:prstGeom prst="rect">
            <a:avLst/>
          </a:prstGeom>
        </p:spPr>
      </p:pic>
    </p:spTree>
    <p:extLst>
      <p:ext uri="{BB962C8B-B14F-4D97-AF65-F5344CB8AC3E}">
        <p14:creationId xmlns:p14="http://schemas.microsoft.com/office/powerpoint/2010/main" val="3128883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14C58-545B-3028-8115-780FC618FE97}"/>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3783DA5-FE2A-A90A-C42B-B5387E8F1957}"/>
              </a:ext>
            </a:extLst>
          </p:cNvPr>
          <p:cNvSpPr>
            <a:spLocks noGrp="1"/>
          </p:cNvSpPr>
          <p:nvPr>
            <p:ph idx="1"/>
          </p:nvPr>
        </p:nvSpPr>
        <p:spPr>
          <a:xfrm>
            <a:off x="156005" y="666750"/>
            <a:ext cx="8839200" cy="3009900"/>
          </a:xfrm>
        </p:spPr>
        <p:txBody>
          <a:bodyPr/>
          <a:lstStyle/>
          <a:p>
            <a:r>
              <a:rPr lang="en-US" dirty="0"/>
              <a:t>My first sprint with have 5 microservices:</a:t>
            </a:r>
          </a:p>
          <a:p>
            <a:pPr lvl="1"/>
            <a:r>
              <a:rPr lang="en-US" dirty="0"/>
              <a:t>5 core/atomic microservices:</a:t>
            </a:r>
          </a:p>
          <a:p>
            <a:pPr lvl="2"/>
            <a:r>
              <a:rPr lang="en-US" dirty="0" err="1"/>
              <a:t>user_info</a:t>
            </a:r>
            <a:endParaRPr lang="en-US" dirty="0"/>
          </a:p>
          <a:p>
            <a:pPr lvl="2"/>
            <a:r>
              <a:rPr lang="en-US" dirty="0" err="1"/>
              <a:t>courseworks_adaptor</a:t>
            </a:r>
            <a:endParaRPr lang="en-US" dirty="0"/>
          </a:p>
          <a:p>
            <a:pPr lvl="2"/>
            <a:r>
              <a:rPr lang="en-US" dirty="0" err="1"/>
              <a:t>course_info</a:t>
            </a:r>
            <a:endParaRPr lang="en-US" dirty="0"/>
          </a:p>
          <a:p>
            <a:pPr lvl="2"/>
            <a:r>
              <a:rPr lang="en-US" dirty="0" err="1"/>
              <a:t>student_coupons</a:t>
            </a:r>
            <a:endParaRPr lang="en-US" dirty="0"/>
          </a:p>
          <a:p>
            <a:pPr lvl="2"/>
            <a:r>
              <a:rPr lang="en-US" dirty="0" err="1"/>
              <a:t>project_teams</a:t>
            </a:r>
            <a:endParaRPr lang="en-US" dirty="0"/>
          </a:p>
          <a:p>
            <a:pPr lvl="1"/>
            <a:r>
              <a:rPr lang="en-US" dirty="0"/>
              <a:t>1 composite/integration microservice: </a:t>
            </a:r>
            <a:r>
              <a:rPr lang="en-US" dirty="0" err="1"/>
              <a:t>core_course_management</a:t>
            </a:r>
            <a:endParaRPr lang="en-US" dirty="0"/>
          </a:p>
          <a:p>
            <a:r>
              <a:rPr lang="en-US" dirty="0"/>
              <a:t>The composite service:</a:t>
            </a:r>
          </a:p>
          <a:p>
            <a:pPr lvl="1"/>
            <a:r>
              <a:rPr lang="en-US" dirty="0"/>
              <a:t>Implements “consistency” in the data in the core services, e.g. “foreign keys.”</a:t>
            </a:r>
          </a:p>
          <a:p>
            <a:pPr lvl="1"/>
            <a:r>
              <a:rPr lang="en-US" dirty="0"/>
              <a:t>Eliminates the need for complex logic in the UI or client, which would be impacted by changes.</a:t>
            </a:r>
          </a:p>
          <a:p>
            <a:pPr lvl="1"/>
            <a:r>
              <a:rPr lang="en-US" dirty="0"/>
              <a:t>Exposes only information from the basic services that the client requires.</a:t>
            </a:r>
          </a:p>
          <a:p>
            <a:r>
              <a:rPr lang="en-US" dirty="0"/>
              <a:t>The composite service is conceptually similar to a database view.</a:t>
            </a:r>
          </a:p>
          <a:p>
            <a:pPr lvl="2"/>
            <a:endParaRPr lang="en-US" dirty="0"/>
          </a:p>
          <a:p>
            <a:pPr lvl="1"/>
            <a:endParaRPr lang="en-US" dirty="0"/>
          </a:p>
        </p:txBody>
      </p:sp>
      <p:sp>
        <p:nvSpPr>
          <p:cNvPr id="5" name="Title 4">
            <a:extLst>
              <a:ext uri="{FF2B5EF4-FFF2-40B4-BE49-F238E27FC236}">
                <a16:creationId xmlns:a16="http://schemas.microsoft.com/office/drawing/2014/main" id="{5030F58F-A19C-52E4-76F5-7B59BFE30875}"/>
              </a:ext>
            </a:extLst>
          </p:cNvPr>
          <p:cNvSpPr>
            <a:spLocks noGrp="1"/>
          </p:cNvSpPr>
          <p:nvPr>
            <p:ph type="title"/>
          </p:nvPr>
        </p:nvSpPr>
        <p:spPr/>
        <p:txBody>
          <a:bodyPr/>
          <a:lstStyle/>
          <a:p>
            <a:r>
              <a:rPr lang="en-US" dirty="0"/>
              <a:t>First Group of Microservices</a:t>
            </a:r>
          </a:p>
        </p:txBody>
      </p:sp>
    </p:spTree>
    <p:extLst>
      <p:ext uri="{BB962C8B-B14F-4D97-AF65-F5344CB8AC3E}">
        <p14:creationId xmlns:p14="http://schemas.microsoft.com/office/powerpoint/2010/main" val="2357989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61C02-F258-5827-2AD4-CAC13E5D9A4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2B0E3E-9ABD-465D-4AD1-7376D48A866D}"/>
              </a:ext>
            </a:extLst>
          </p:cNvPr>
          <p:cNvSpPr>
            <a:spLocks noGrp="1"/>
          </p:cNvSpPr>
          <p:nvPr>
            <p:ph idx="1"/>
          </p:nvPr>
        </p:nvSpPr>
        <p:spPr>
          <a:xfrm>
            <a:off x="152400" y="3257550"/>
            <a:ext cx="8839200" cy="1371600"/>
          </a:xfrm>
        </p:spPr>
        <p:txBody>
          <a:bodyPr/>
          <a:lstStyle/>
          <a:p>
            <a:pPr>
              <a:spcBef>
                <a:spcPts val="0"/>
              </a:spcBef>
              <a:spcAft>
                <a:spcPts val="200"/>
              </a:spcAft>
            </a:pPr>
            <a:r>
              <a:rPr lang="en-US" sz="1600" dirty="0"/>
              <a:t>There are two base patterns: choreography and orchestration.</a:t>
            </a:r>
          </a:p>
          <a:p>
            <a:pPr>
              <a:spcBef>
                <a:spcPts val="0"/>
              </a:spcBef>
              <a:spcAft>
                <a:spcPts val="200"/>
              </a:spcAft>
            </a:pPr>
            <a:r>
              <a:rPr lang="en-US" sz="1600" dirty="0"/>
              <a:t>There also several different implementation technologies and choices.</a:t>
            </a:r>
          </a:p>
          <a:p>
            <a:pPr>
              <a:spcBef>
                <a:spcPts val="0"/>
              </a:spcBef>
              <a:spcAft>
                <a:spcPts val="200"/>
              </a:spcAft>
            </a:pPr>
            <a:r>
              <a:rPr lang="en-US" sz="1600" dirty="0"/>
              <a:t>And many related concepts, e.g. Sagas, Event Driven Architectures, Pub/Sub, … …</a:t>
            </a:r>
          </a:p>
          <a:p>
            <a:pPr>
              <a:spcBef>
                <a:spcPts val="0"/>
              </a:spcBef>
              <a:spcAft>
                <a:spcPts val="200"/>
              </a:spcAft>
            </a:pPr>
            <a:r>
              <a:rPr lang="en-US" sz="1600" dirty="0"/>
              <a:t>We will cover and explore incrementally, but for now we will keep it simple and do</a:t>
            </a:r>
            <a:br>
              <a:rPr lang="en-US" sz="1600" dirty="0"/>
            </a:br>
            <a:r>
              <a:rPr lang="en-US" sz="1600" dirty="0"/>
              <a:t>traditional “if … then …” code.</a:t>
            </a:r>
          </a:p>
        </p:txBody>
      </p:sp>
      <p:sp>
        <p:nvSpPr>
          <p:cNvPr id="3" name="Title 2">
            <a:extLst>
              <a:ext uri="{FF2B5EF4-FFF2-40B4-BE49-F238E27FC236}">
                <a16:creationId xmlns:a16="http://schemas.microsoft.com/office/drawing/2014/main" id="{64E689C7-4743-BCED-0E55-C3C9EA7B6004}"/>
              </a:ext>
            </a:extLst>
          </p:cNvPr>
          <p:cNvSpPr>
            <a:spLocks noGrp="1"/>
          </p:cNvSpPr>
          <p:nvPr>
            <p:ph type="title"/>
          </p:nvPr>
        </p:nvSpPr>
        <p:spPr/>
        <p:txBody>
          <a:bodyPr/>
          <a:lstStyle/>
          <a:p>
            <a:r>
              <a:rPr lang="en-US" dirty="0"/>
              <a:t>Behavioral Composition</a:t>
            </a:r>
          </a:p>
        </p:txBody>
      </p:sp>
      <p:pic>
        <p:nvPicPr>
          <p:cNvPr id="1026" name="Picture 2">
            <a:extLst>
              <a:ext uri="{FF2B5EF4-FFF2-40B4-BE49-F238E27FC236}">
                <a16:creationId xmlns:a16="http://schemas.microsoft.com/office/drawing/2014/main" id="{358300BA-923C-B050-0864-F3BD571DF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984" y="698435"/>
            <a:ext cx="6019800" cy="2426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675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C7768-EA04-0EEC-F20A-DA35B46AB03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0579F-60E6-206F-B5A1-EAF05B94EFFF}"/>
              </a:ext>
            </a:extLst>
          </p:cNvPr>
          <p:cNvSpPr>
            <a:spLocks noGrp="1"/>
          </p:cNvSpPr>
          <p:nvPr>
            <p:ph idx="1"/>
          </p:nvPr>
        </p:nvSpPr>
        <p:spPr>
          <a:xfrm>
            <a:off x="152400" y="3222483"/>
            <a:ext cx="8839200" cy="1406667"/>
          </a:xfrm>
        </p:spPr>
        <p:txBody>
          <a:bodyPr/>
          <a:lstStyle/>
          <a:p>
            <a:r>
              <a:rPr lang="en-US" sz="1600" dirty="0"/>
              <a:t>The GET on the composite invokes GET on several atomic services. This can occur synchronously or asynchronously in parallel.</a:t>
            </a:r>
          </a:p>
          <a:p>
            <a:r>
              <a:rPr lang="en-US" sz="1600" dirty="0"/>
              <a:t>PUT, POST and DELETE are more complex. Your logic may have to undo some delegated updates that occur if others fail.</a:t>
            </a:r>
          </a:p>
          <a:p>
            <a:r>
              <a:rPr lang="en-US" sz="1600" dirty="0"/>
              <a:t>To get started, we will just use simple logic but explore more complex approaches.</a:t>
            </a:r>
          </a:p>
        </p:txBody>
      </p:sp>
      <p:sp>
        <p:nvSpPr>
          <p:cNvPr id="3" name="Title 2">
            <a:extLst>
              <a:ext uri="{FF2B5EF4-FFF2-40B4-BE49-F238E27FC236}">
                <a16:creationId xmlns:a16="http://schemas.microsoft.com/office/drawing/2014/main" id="{50C6AD8E-59E1-0BE5-4B7D-FA57183A6121}"/>
              </a:ext>
            </a:extLst>
          </p:cNvPr>
          <p:cNvSpPr>
            <a:spLocks noGrp="1"/>
          </p:cNvSpPr>
          <p:nvPr>
            <p:ph type="title"/>
          </p:nvPr>
        </p:nvSpPr>
        <p:spPr/>
        <p:txBody>
          <a:bodyPr/>
          <a:lstStyle/>
          <a:p>
            <a:r>
              <a:rPr lang="en-US" dirty="0"/>
              <a:t>Composite Microservice Logic</a:t>
            </a:r>
          </a:p>
        </p:txBody>
      </p:sp>
      <p:pic>
        <p:nvPicPr>
          <p:cNvPr id="4" name="Picture 3">
            <a:extLst>
              <a:ext uri="{FF2B5EF4-FFF2-40B4-BE49-F238E27FC236}">
                <a16:creationId xmlns:a16="http://schemas.microsoft.com/office/drawing/2014/main" id="{C061F8BF-1E84-B017-B814-93BA06739A39}"/>
              </a:ext>
            </a:extLst>
          </p:cNvPr>
          <p:cNvPicPr>
            <a:picLocks noChangeAspect="1"/>
          </p:cNvPicPr>
          <p:nvPr/>
        </p:nvPicPr>
        <p:blipFill>
          <a:blip r:embed="rId2"/>
          <a:stretch>
            <a:fillRect/>
          </a:stretch>
        </p:blipFill>
        <p:spPr>
          <a:xfrm>
            <a:off x="381000" y="514350"/>
            <a:ext cx="7772400" cy="2708133"/>
          </a:xfrm>
          <a:prstGeom prst="rect">
            <a:avLst/>
          </a:prstGeom>
        </p:spPr>
      </p:pic>
    </p:spTree>
    <p:extLst>
      <p:ext uri="{BB962C8B-B14F-4D97-AF65-F5344CB8AC3E}">
        <p14:creationId xmlns:p14="http://schemas.microsoft.com/office/powerpoint/2010/main" val="1491220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EC95D-8CB3-A027-1C3E-158872B4C9A9}"/>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DB6A277-42B5-E823-820A-D197F553CC0B}"/>
              </a:ext>
            </a:extLst>
          </p:cNvPr>
          <p:cNvSpPr>
            <a:spLocks noGrp="1"/>
          </p:cNvSpPr>
          <p:nvPr>
            <p:ph idx="1"/>
          </p:nvPr>
        </p:nvSpPr>
        <p:spPr>
          <a:xfrm>
            <a:off x="152400" y="4095750"/>
            <a:ext cx="8839200" cy="533400"/>
          </a:xfrm>
        </p:spPr>
        <p:txBody>
          <a:bodyPr/>
          <a:lstStyle/>
          <a:p>
            <a:pPr marL="0" indent="0">
              <a:buNone/>
            </a:pPr>
            <a:r>
              <a:rPr lang="en-US" dirty="0"/>
              <a:t>These are not formally, rigorously defined terms.</a:t>
            </a:r>
          </a:p>
        </p:txBody>
      </p:sp>
      <p:sp>
        <p:nvSpPr>
          <p:cNvPr id="3" name="Title 2">
            <a:extLst>
              <a:ext uri="{FF2B5EF4-FFF2-40B4-BE49-F238E27FC236}">
                <a16:creationId xmlns:a16="http://schemas.microsoft.com/office/drawing/2014/main" id="{363B331B-C1DC-9D04-93AB-31D6EA254792}"/>
              </a:ext>
            </a:extLst>
          </p:cNvPr>
          <p:cNvSpPr>
            <a:spLocks noGrp="1"/>
          </p:cNvSpPr>
          <p:nvPr>
            <p:ph type="title"/>
          </p:nvPr>
        </p:nvSpPr>
        <p:spPr/>
        <p:txBody>
          <a:bodyPr/>
          <a:lstStyle/>
          <a:p>
            <a:r>
              <a:rPr lang="en-US" dirty="0"/>
              <a:t>Concepts</a:t>
            </a:r>
          </a:p>
        </p:txBody>
      </p:sp>
      <p:pic>
        <p:nvPicPr>
          <p:cNvPr id="4" name="Picture 3">
            <a:extLst>
              <a:ext uri="{FF2B5EF4-FFF2-40B4-BE49-F238E27FC236}">
                <a16:creationId xmlns:a16="http://schemas.microsoft.com/office/drawing/2014/main" id="{80E1490E-B588-ADF9-01E8-273C4B9FE39D}"/>
              </a:ext>
            </a:extLst>
          </p:cNvPr>
          <p:cNvPicPr>
            <a:picLocks noChangeAspect="1"/>
          </p:cNvPicPr>
          <p:nvPr/>
        </p:nvPicPr>
        <p:blipFill>
          <a:blip r:embed="rId2"/>
          <a:stretch>
            <a:fillRect/>
          </a:stretch>
        </p:blipFill>
        <p:spPr>
          <a:xfrm>
            <a:off x="76200" y="666750"/>
            <a:ext cx="4555024" cy="3137014"/>
          </a:xfrm>
          <a:prstGeom prst="rect">
            <a:avLst/>
          </a:prstGeom>
        </p:spPr>
      </p:pic>
      <p:pic>
        <p:nvPicPr>
          <p:cNvPr id="5" name="Picture 4">
            <a:extLst>
              <a:ext uri="{FF2B5EF4-FFF2-40B4-BE49-F238E27FC236}">
                <a16:creationId xmlns:a16="http://schemas.microsoft.com/office/drawing/2014/main" id="{D1EAD434-14B9-42D7-7224-00E8045C53E6}"/>
              </a:ext>
            </a:extLst>
          </p:cNvPr>
          <p:cNvPicPr>
            <a:picLocks noChangeAspect="1"/>
          </p:cNvPicPr>
          <p:nvPr/>
        </p:nvPicPr>
        <p:blipFill>
          <a:blip r:embed="rId3"/>
          <a:stretch>
            <a:fillRect/>
          </a:stretch>
        </p:blipFill>
        <p:spPr>
          <a:xfrm>
            <a:off x="4419600" y="666750"/>
            <a:ext cx="4555024" cy="3333750"/>
          </a:xfrm>
          <a:prstGeom prst="rect">
            <a:avLst/>
          </a:prstGeom>
        </p:spPr>
      </p:pic>
    </p:spTree>
    <p:extLst>
      <p:ext uri="{BB962C8B-B14F-4D97-AF65-F5344CB8AC3E}">
        <p14:creationId xmlns:p14="http://schemas.microsoft.com/office/powerpoint/2010/main" val="110300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1DBE8-7939-AEA8-AD08-C8FE898ACD1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D97DBF88-C8E0-FF35-D1AE-2340D931DC2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38B044E-E5E8-FFEC-97C2-780431C6025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69694692-AFFB-A84D-000B-E5DF863C43C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BA0CA39C-171A-E6E8-E535-6BE42A8E55E4}"/>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Sprint 2 – Discussion</a:t>
            </a:r>
          </a:p>
        </p:txBody>
      </p:sp>
      <p:sp>
        <p:nvSpPr>
          <p:cNvPr id="2" name="TextBox 9">
            <a:extLst>
              <a:ext uri="{FF2B5EF4-FFF2-40B4-BE49-F238E27FC236}">
                <a16:creationId xmlns:a16="http://schemas.microsoft.com/office/drawing/2014/main" id="{04F87A90-3DA1-C83A-E71A-C4941F7958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1054384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2CC49-B2FC-9CFA-ED05-B749BA027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0BCF8-4A61-04A6-0EC9-91A13F2B7679}"/>
              </a:ext>
            </a:extLst>
          </p:cNvPr>
          <p:cNvSpPr>
            <a:spLocks noGrp="1"/>
          </p:cNvSpPr>
          <p:nvPr>
            <p:ph type="title"/>
          </p:nvPr>
        </p:nvSpPr>
        <p:spPr/>
        <p:txBody>
          <a:bodyPr/>
          <a:lstStyle/>
          <a:p>
            <a:r>
              <a:rPr lang="en-US" sz="2000" dirty="0"/>
              <a:t>In Code: Composition and Asynchronous Method Invocation</a:t>
            </a:r>
          </a:p>
        </p:txBody>
      </p:sp>
      <p:pic>
        <p:nvPicPr>
          <p:cNvPr id="3" name="Picture 2">
            <a:extLst>
              <a:ext uri="{FF2B5EF4-FFF2-40B4-BE49-F238E27FC236}">
                <a16:creationId xmlns:a16="http://schemas.microsoft.com/office/drawing/2014/main" id="{BEC17FC7-86BB-3E5A-0721-CD2D03BC2C47}"/>
              </a:ext>
            </a:extLst>
          </p:cNvPr>
          <p:cNvPicPr>
            <a:picLocks noChangeAspect="1"/>
          </p:cNvPicPr>
          <p:nvPr/>
        </p:nvPicPr>
        <p:blipFill>
          <a:blip r:embed="rId2"/>
          <a:stretch>
            <a:fillRect/>
          </a:stretch>
        </p:blipFill>
        <p:spPr>
          <a:xfrm>
            <a:off x="4184939" y="749722"/>
            <a:ext cx="4622656" cy="3152888"/>
          </a:xfrm>
          <a:prstGeom prst="rect">
            <a:avLst/>
          </a:prstGeom>
        </p:spPr>
      </p:pic>
      <p:cxnSp>
        <p:nvCxnSpPr>
          <p:cNvPr id="6" name="Straight Arrow Connector 5">
            <a:extLst>
              <a:ext uri="{FF2B5EF4-FFF2-40B4-BE49-F238E27FC236}">
                <a16:creationId xmlns:a16="http://schemas.microsoft.com/office/drawing/2014/main" id="{C06A8B20-0B61-61C9-5393-7E14E2410449}"/>
              </a:ext>
            </a:extLst>
          </p:cNvPr>
          <p:cNvCxnSpPr/>
          <p:nvPr/>
        </p:nvCxnSpPr>
        <p:spPr>
          <a:xfrm>
            <a:off x="2975519" y="1769664"/>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2B982ED-51BE-22CC-C79E-4DEF05853A78}"/>
              </a:ext>
            </a:extLst>
          </p:cNvPr>
          <p:cNvSpPr txBox="1"/>
          <p:nvPr/>
        </p:nvSpPr>
        <p:spPr>
          <a:xfrm>
            <a:off x="3366881" y="1498777"/>
            <a:ext cx="631904" cy="253916"/>
          </a:xfrm>
          <a:prstGeom prst="rect">
            <a:avLst/>
          </a:prstGeom>
          <a:noFill/>
        </p:spPr>
        <p:txBody>
          <a:bodyPr wrap="none" rtlCol="0">
            <a:spAutoFit/>
          </a:bodyPr>
          <a:lstStyle/>
          <a:p>
            <a:r>
              <a:rPr lang="en-US" sz="1050" dirty="0"/>
              <a:t>Request</a:t>
            </a:r>
          </a:p>
        </p:txBody>
      </p:sp>
      <p:cxnSp>
        <p:nvCxnSpPr>
          <p:cNvPr id="10" name="Straight Arrow Connector 9">
            <a:extLst>
              <a:ext uri="{FF2B5EF4-FFF2-40B4-BE49-F238E27FC236}">
                <a16:creationId xmlns:a16="http://schemas.microsoft.com/office/drawing/2014/main" id="{70F3BC10-027F-9F40-2DFC-258D28061BF3}"/>
              </a:ext>
            </a:extLst>
          </p:cNvPr>
          <p:cNvCxnSpPr>
            <a:cxnSpLocks/>
          </p:cNvCxnSpPr>
          <p:nvPr/>
        </p:nvCxnSpPr>
        <p:spPr>
          <a:xfrm flipH="1">
            <a:off x="2975519" y="1995460"/>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3E112F2-976D-BE78-765E-E9909F48C60F}"/>
              </a:ext>
            </a:extLst>
          </p:cNvPr>
          <p:cNvSpPr txBox="1"/>
          <p:nvPr/>
        </p:nvSpPr>
        <p:spPr>
          <a:xfrm>
            <a:off x="3221953" y="2011210"/>
            <a:ext cx="994183" cy="415498"/>
          </a:xfrm>
          <a:prstGeom prst="rect">
            <a:avLst/>
          </a:prstGeom>
          <a:noFill/>
        </p:spPr>
        <p:txBody>
          <a:bodyPr wrap="none" rtlCol="0">
            <a:spAutoFit/>
          </a:bodyPr>
          <a:lstStyle/>
          <a:p>
            <a:r>
              <a:rPr lang="en-US" sz="1050" dirty="0"/>
              <a:t>202 ACCEPTED</a:t>
            </a:r>
            <a:br>
              <a:rPr lang="en-US" sz="1050" dirty="0"/>
            </a:br>
            <a:r>
              <a:rPr lang="en-US" sz="1050" dirty="0"/>
              <a:t>Location</a:t>
            </a:r>
          </a:p>
        </p:txBody>
      </p:sp>
      <p:cxnSp>
        <p:nvCxnSpPr>
          <p:cNvPr id="14" name="Straight Arrow Connector 13">
            <a:extLst>
              <a:ext uri="{FF2B5EF4-FFF2-40B4-BE49-F238E27FC236}">
                <a16:creationId xmlns:a16="http://schemas.microsoft.com/office/drawing/2014/main" id="{26658C0C-000A-F855-60D0-DAB8CE19B6C1}"/>
              </a:ext>
            </a:extLst>
          </p:cNvPr>
          <p:cNvCxnSpPr/>
          <p:nvPr/>
        </p:nvCxnSpPr>
        <p:spPr>
          <a:xfrm>
            <a:off x="2964041" y="2841913"/>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421DF5C-0D9B-6270-6D9F-E9B0F4403094}"/>
              </a:ext>
            </a:extLst>
          </p:cNvPr>
          <p:cNvSpPr txBox="1"/>
          <p:nvPr/>
        </p:nvSpPr>
        <p:spPr>
          <a:xfrm>
            <a:off x="3285131" y="2824929"/>
            <a:ext cx="712054" cy="253916"/>
          </a:xfrm>
          <a:prstGeom prst="rect">
            <a:avLst/>
          </a:prstGeom>
          <a:noFill/>
        </p:spPr>
        <p:txBody>
          <a:bodyPr wrap="none" rtlCol="0">
            <a:spAutoFit/>
          </a:bodyPr>
          <a:lstStyle/>
          <a:p>
            <a:r>
              <a:rPr lang="en-US" sz="1050" dirty="0"/>
              <a:t>GET (Poll)</a:t>
            </a:r>
          </a:p>
        </p:txBody>
      </p:sp>
      <p:cxnSp>
        <p:nvCxnSpPr>
          <p:cNvPr id="16" name="Straight Arrow Connector 15">
            <a:extLst>
              <a:ext uri="{FF2B5EF4-FFF2-40B4-BE49-F238E27FC236}">
                <a16:creationId xmlns:a16="http://schemas.microsoft.com/office/drawing/2014/main" id="{8FDAC63C-11EC-BC28-503B-0D3E1B1A1E21}"/>
              </a:ext>
            </a:extLst>
          </p:cNvPr>
          <p:cNvCxnSpPr>
            <a:cxnSpLocks/>
          </p:cNvCxnSpPr>
          <p:nvPr/>
        </p:nvCxnSpPr>
        <p:spPr>
          <a:xfrm flipH="1">
            <a:off x="2982503" y="3055762"/>
            <a:ext cx="1203939" cy="425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16A95049-E907-0846-C75F-A3A305B33EB1}"/>
              </a:ext>
            </a:extLst>
          </p:cNvPr>
          <p:cNvSpPr txBox="1"/>
          <p:nvPr/>
        </p:nvSpPr>
        <p:spPr>
          <a:xfrm>
            <a:off x="3221141" y="3088284"/>
            <a:ext cx="391454" cy="253916"/>
          </a:xfrm>
          <a:prstGeom prst="rect">
            <a:avLst/>
          </a:prstGeom>
          <a:noFill/>
        </p:spPr>
        <p:txBody>
          <a:bodyPr wrap="none" rtlCol="0">
            <a:spAutoFit/>
          </a:bodyPr>
          <a:lstStyle/>
          <a:p>
            <a:r>
              <a:rPr lang="en-US" sz="1050" dirty="0"/>
              <a:t>200</a:t>
            </a:r>
          </a:p>
        </p:txBody>
      </p:sp>
      <p:sp>
        <p:nvSpPr>
          <p:cNvPr id="8" name="Content Placeholder 3">
            <a:extLst>
              <a:ext uri="{FF2B5EF4-FFF2-40B4-BE49-F238E27FC236}">
                <a16:creationId xmlns:a16="http://schemas.microsoft.com/office/drawing/2014/main" id="{9124E05E-26D8-53A2-91D8-35FD8A4CD50A}"/>
              </a:ext>
            </a:extLst>
          </p:cNvPr>
          <p:cNvSpPr>
            <a:spLocks noGrp="1"/>
          </p:cNvSpPr>
          <p:nvPr>
            <p:ph sz="half" idx="1"/>
          </p:nvPr>
        </p:nvSpPr>
        <p:spPr>
          <a:xfrm>
            <a:off x="120185" y="590550"/>
            <a:ext cx="5155799" cy="4069773"/>
          </a:xfrm>
        </p:spPr>
        <p:txBody>
          <a:bodyPr>
            <a:normAutofit/>
          </a:bodyPr>
          <a:lstStyle/>
          <a:p>
            <a:pPr>
              <a:lnSpc>
                <a:spcPct val="120000"/>
              </a:lnSpc>
              <a:spcBef>
                <a:spcPts val="0"/>
              </a:spcBef>
              <a:spcAft>
                <a:spcPts val="225"/>
              </a:spcAft>
            </a:pPr>
            <a:r>
              <a:rPr lang="en-US" sz="1350" dirty="0"/>
              <a:t>Composite operations can “take a while.”</a:t>
            </a:r>
          </a:p>
          <a:p>
            <a:pPr>
              <a:lnSpc>
                <a:spcPct val="120000"/>
              </a:lnSpc>
              <a:spcBef>
                <a:spcPts val="0"/>
              </a:spcBef>
              <a:spcAft>
                <a:spcPts val="225"/>
              </a:spcAft>
            </a:pPr>
            <a:endParaRPr lang="en-US" sz="1350" dirty="0"/>
          </a:p>
          <a:p>
            <a:pPr>
              <a:lnSpc>
                <a:spcPct val="120000"/>
              </a:lnSpc>
              <a:spcBef>
                <a:spcPts val="0"/>
              </a:spcBef>
              <a:spcAft>
                <a:spcPts val="225"/>
              </a:spcAft>
            </a:pPr>
            <a:r>
              <a:rPr lang="en-US" sz="1350" dirty="0"/>
              <a:t>“Holding open connections and waiting can be bad.”</a:t>
            </a:r>
          </a:p>
          <a:p>
            <a:pPr lvl="1">
              <a:lnSpc>
                <a:spcPct val="120000"/>
              </a:lnSpc>
              <a:spcBef>
                <a:spcPts val="0"/>
              </a:spcBef>
              <a:spcAft>
                <a:spcPts val="225"/>
              </a:spcAft>
            </a:pPr>
            <a:r>
              <a:rPr lang="en-US" sz="1150" dirty="0"/>
              <a:t>Consumes resources.</a:t>
            </a:r>
          </a:p>
          <a:p>
            <a:pPr lvl="1">
              <a:lnSpc>
                <a:spcPct val="120000"/>
              </a:lnSpc>
              <a:spcBef>
                <a:spcPts val="0"/>
              </a:spcBef>
              <a:spcAft>
                <a:spcPts val="225"/>
              </a:spcAft>
            </a:pPr>
            <a:r>
              <a:rPr lang="en-US" sz="1150" dirty="0"/>
              <a:t>Connections can break.</a:t>
            </a:r>
          </a:p>
          <a:p>
            <a:pPr lvl="1">
              <a:lnSpc>
                <a:spcPct val="120000"/>
              </a:lnSpc>
              <a:spcBef>
                <a:spcPts val="0"/>
              </a:spcBef>
              <a:spcAft>
                <a:spcPts val="225"/>
              </a:spcAft>
            </a:pPr>
            <a:r>
              <a:rPr lang="en-US" sz="1150" dirty="0"/>
              <a:t>... ...</a:t>
            </a:r>
          </a:p>
          <a:p>
            <a:pPr lvl="1">
              <a:lnSpc>
                <a:spcPct val="120000"/>
              </a:lnSpc>
              <a:spcBef>
                <a:spcPts val="0"/>
              </a:spcBef>
              <a:spcAft>
                <a:spcPts val="225"/>
              </a:spcAft>
            </a:pPr>
            <a:endParaRPr lang="en-US" sz="1150" dirty="0"/>
          </a:p>
          <a:p>
            <a:pPr>
              <a:lnSpc>
                <a:spcPct val="120000"/>
              </a:lnSpc>
              <a:spcBef>
                <a:spcPts val="0"/>
              </a:spcBef>
              <a:spcAft>
                <a:spcPts val="225"/>
              </a:spcAft>
            </a:pPr>
            <a:r>
              <a:rPr lang="en-US" sz="1350" dirty="0"/>
              <a:t>There are two options:</a:t>
            </a:r>
          </a:p>
          <a:p>
            <a:pPr lvl="1">
              <a:lnSpc>
                <a:spcPct val="120000"/>
              </a:lnSpc>
              <a:spcBef>
                <a:spcPts val="0"/>
              </a:spcBef>
              <a:spcAft>
                <a:spcPts val="225"/>
              </a:spcAft>
            </a:pPr>
            <a:r>
              <a:rPr lang="en-US" sz="1150" dirty="0"/>
              <a:t>Polling</a:t>
            </a:r>
          </a:p>
          <a:p>
            <a:pPr lvl="1">
              <a:lnSpc>
                <a:spcPct val="120000"/>
              </a:lnSpc>
              <a:spcBef>
                <a:spcPts val="0"/>
              </a:spcBef>
              <a:spcAft>
                <a:spcPts val="225"/>
              </a:spcAft>
            </a:pPr>
            <a:r>
              <a:rPr lang="en-US" sz="1150" dirty="0"/>
              <a:t>Callbacks</a:t>
            </a:r>
          </a:p>
          <a:p>
            <a:pPr lvl="1">
              <a:lnSpc>
                <a:spcPct val="120000"/>
              </a:lnSpc>
              <a:spcBef>
                <a:spcPts val="0"/>
              </a:spcBef>
              <a:spcAft>
                <a:spcPts val="225"/>
              </a:spcAft>
            </a:pPr>
            <a:endParaRPr lang="en-US" sz="1150" dirty="0"/>
          </a:p>
          <a:p>
            <a:pPr>
              <a:lnSpc>
                <a:spcPct val="120000"/>
              </a:lnSpc>
              <a:spcBef>
                <a:spcPts val="0"/>
              </a:spcBef>
              <a:spcAft>
                <a:spcPts val="225"/>
              </a:spcAft>
            </a:pPr>
            <a:r>
              <a:rPr lang="en-US" sz="1350" dirty="0"/>
              <a:t>Our next pattern is composition and “polling.”</a:t>
            </a:r>
            <a:br>
              <a:rPr lang="en-US" sz="1350" dirty="0"/>
            </a:br>
            <a:r>
              <a:rPr lang="en-US" sz="1350" dirty="0"/>
              <a:t>Create a new user requires:</a:t>
            </a:r>
          </a:p>
          <a:p>
            <a:pPr lvl="1">
              <a:lnSpc>
                <a:spcPct val="120000"/>
              </a:lnSpc>
              <a:spcBef>
                <a:spcPts val="0"/>
              </a:spcBef>
              <a:spcAft>
                <a:spcPts val="225"/>
              </a:spcAft>
            </a:pPr>
            <a:r>
              <a:rPr lang="en-US" sz="1150" dirty="0"/>
              <a:t>Updating the user database.</a:t>
            </a:r>
          </a:p>
          <a:p>
            <a:pPr lvl="1">
              <a:lnSpc>
                <a:spcPct val="120000"/>
              </a:lnSpc>
              <a:spcBef>
                <a:spcPts val="0"/>
              </a:spcBef>
              <a:spcAft>
                <a:spcPts val="225"/>
              </a:spcAft>
            </a:pPr>
            <a:r>
              <a:rPr lang="en-US" sz="1150" dirty="0"/>
              <a:t>Verifying a submitted address.</a:t>
            </a:r>
          </a:p>
          <a:p>
            <a:pPr lvl="1">
              <a:lnSpc>
                <a:spcPct val="120000"/>
              </a:lnSpc>
              <a:spcBef>
                <a:spcPts val="0"/>
              </a:spcBef>
              <a:spcAft>
                <a:spcPts val="225"/>
              </a:spcAft>
            </a:pPr>
            <a:r>
              <a:rPr lang="en-US" sz="1150" dirty="0"/>
              <a:t>Creating an account in the catalog service.</a:t>
            </a:r>
          </a:p>
          <a:p>
            <a:pPr lvl="1">
              <a:lnSpc>
                <a:spcPct val="120000"/>
              </a:lnSpc>
              <a:spcBef>
                <a:spcPts val="0"/>
              </a:spcBef>
              <a:spcAft>
                <a:spcPts val="225"/>
              </a:spcAft>
            </a:pPr>
            <a:endParaRPr lang="en-US" sz="1150" dirty="0"/>
          </a:p>
        </p:txBody>
      </p:sp>
    </p:spTree>
    <p:extLst>
      <p:ext uri="{BB962C8B-B14F-4D97-AF65-F5344CB8AC3E}">
        <p14:creationId xmlns:p14="http://schemas.microsoft.com/office/powerpoint/2010/main" val="4289621219"/>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6F064-583C-A744-A4D0-1BE9C0C0B6C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F45F85-A150-02FF-A173-10B8147BD37F}"/>
              </a:ext>
            </a:extLst>
          </p:cNvPr>
          <p:cNvSpPr>
            <a:spLocks noGrp="1"/>
          </p:cNvSpPr>
          <p:nvPr>
            <p:ph idx="1"/>
          </p:nvPr>
        </p:nvSpPr>
        <p:spPr>
          <a:xfrm>
            <a:off x="5029200" y="590550"/>
            <a:ext cx="3962400" cy="4038600"/>
          </a:xfrm>
        </p:spPr>
        <p:txBody>
          <a:bodyPr/>
          <a:lstStyle/>
          <a:p>
            <a:r>
              <a:rPr lang="en-US" dirty="0"/>
              <a:t>One call to a composite service</a:t>
            </a:r>
          </a:p>
          <a:p>
            <a:pPr lvl="1"/>
            <a:r>
              <a:rPr lang="en-US" dirty="0"/>
              <a:t>May drive calls to multiple other services.</a:t>
            </a:r>
          </a:p>
          <a:p>
            <a:pPr lvl="1"/>
            <a:r>
              <a:rPr lang="en-US" dirty="0"/>
              <a:t>Which in turn, may drive multiple calls to other services.</a:t>
            </a:r>
          </a:p>
          <a:p>
            <a:r>
              <a:rPr lang="en-US" dirty="0"/>
              <a:t>Synchronous (Wait) and calling one at a time, in order is</a:t>
            </a:r>
          </a:p>
          <a:p>
            <a:pPr lvl="1"/>
            <a:r>
              <a:rPr lang="en-US" dirty="0"/>
              <a:t>Inefficient</a:t>
            </a:r>
          </a:p>
          <a:p>
            <a:pPr lvl="1"/>
            <a:r>
              <a:rPr lang="en-US" dirty="0"/>
              <a:t>Fragile</a:t>
            </a:r>
          </a:p>
          <a:p>
            <a:pPr lvl="1"/>
            <a:r>
              <a:rPr lang="en-US" dirty="0"/>
              <a:t>... ...</a:t>
            </a:r>
          </a:p>
          <a:p>
            <a:r>
              <a:rPr lang="en-US" dirty="0"/>
              <a:t>Asynchronous has benefits but can result in complex code.</a:t>
            </a:r>
          </a:p>
        </p:txBody>
      </p:sp>
      <p:sp>
        <p:nvSpPr>
          <p:cNvPr id="3" name="Title 2">
            <a:extLst>
              <a:ext uri="{FF2B5EF4-FFF2-40B4-BE49-F238E27FC236}">
                <a16:creationId xmlns:a16="http://schemas.microsoft.com/office/drawing/2014/main" id="{AE3F9143-9AC0-6A47-FFD2-81E7093D6F7C}"/>
              </a:ext>
            </a:extLst>
          </p:cNvPr>
          <p:cNvSpPr>
            <a:spLocks noGrp="1"/>
          </p:cNvSpPr>
          <p:nvPr>
            <p:ph type="title"/>
          </p:nvPr>
        </p:nvSpPr>
        <p:spPr/>
        <p:txBody>
          <a:bodyPr/>
          <a:lstStyle/>
          <a:p>
            <a:r>
              <a:rPr lang="en-US" dirty="0"/>
              <a:t>In Code: Service Orchestration/Composition</a:t>
            </a:r>
          </a:p>
        </p:txBody>
      </p:sp>
      <p:pic>
        <p:nvPicPr>
          <p:cNvPr id="4" name="Picture 3">
            <a:extLst>
              <a:ext uri="{FF2B5EF4-FFF2-40B4-BE49-F238E27FC236}">
                <a16:creationId xmlns:a16="http://schemas.microsoft.com/office/drawing/2014/main" id="{B4BBB484-7CDD-6B0D-24B9-31B3C5FC774E}"/>
              </a:ext>
            </a:extLst>
          </p:cNvPr>
          <p:cNvPicPr>
            <a:picLocks noChangeAspect="1"/>
          </p:cNvPicPr>
          <p:nvPr/>
        </p:nvPicPr>
        <p:blipFill>
          <a:blip r:embed="rId2"/>
          <a:stretch>
            <a:fillRect/>
          </a:stretch>
        </p:blipFill>
        <p:spPr>
          <a:xfrm>
            <a:off x="76200" y="949325"/>
            <a:ext cx="5037401" cy="3244850"/>
          </a:xfrm>
          <a:prstGeom prst="rect">
            <a:avLst/>
          </a:prstGeom>
        </p:spPr>
      </p:pic>
    </p:spTree>
    <p:extLst>
      <p:ext uri="{BB962C8B-B14F-4D97-AF65-F5344CB8AC3E}">
        <p14:creationId xmlns:p14="http://schemas.microsoft.com/office/powerpoint/2010/main" val="3429741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5A2BF-48E1-D5D3-2CE8-6F07C6C1F1D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747C72-4A4D-E2C8-B3B5-291F306EF3F1}"/>
              </a:ext>
            </a:extLst>
          </p:cNvPr>
          <p:cNvSpPr>
            <a:spLocks noGrp="1"/>
          </p:cNvSpPr>
          <p:nvPr>
            <p:ph idx="1"/>
          </p:nvPr>
        </p:nvSpPr>
        <p:spPr/>
        <p:txBody>
          <a:bodyPr/>
          <a:lstStyle/>
          <a:p>
            <a:r>
              <a:rPr lang="en-US" sz="1600" dirty="0"/>
              <a:t>Implementing a complex orchestration in code can become complex.</a:t>
            </a:r>
          </a:p>
          <a:p>
            <a:r>
              <a:rPr lang="en-US" sz="1600" dirty="0"/>
              <a:t>High layer abstractions and tools have emerged, e.g. BPMN.</a:t>
            </a:r>
          </a:p>
          <a:p>
            <a:pPr lvl="1"/>
            <a:r>
              <a:rPr lang="en-US" sz="1400" dirty="0"/>
              <a:t>“Business Process Model and Notation (BPMN) is a graphical representation for specifying business processes in a business process model.”</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t>There are products for defining BPMN processes, generating code, executing, … …, e.g.</a:t>
            </a:r>
            <a:br>
              <a:rPr lang="en-US" sz="1400" dirty="0"/>
            </a:br>
            <a:r>
              <a:rPr lang="en-US" sz="1400" dirty="0"/>
              <a:t>Camunda: </a:t>
            </a:r>
            <a:r>
              <a:rPr lang="en-US" sz="1400" dirty="0">
                <a:hlinkClick r:id="rId2"/>
              </a:rPr>
              <a:t>https://camunda.com/bpmn/</a:t>
            </a:r>
            <a:endParaRPr lang="en-US" sz="1400" dirty="0"/>
          </a:p>
          <a:p>
            <a:r>
              <a:rPr lang="en-US" sz="1600" dirty="0"/>
              <a:t>There are other languages, tools, execution engines, … …</a:t>
            </a:r>
          </a:p>
          <a:p>
            <a:pPr lvl="1"/>
            <a:endParaRPr lang="en-US" sz="1400" dirty="0"/>
          </a:p>
          <a:p>
            <a:pPr lvl="1"/>
            <a:endParaRPr lang="en-US" sz="1400" dirty="0"/>
          </a:p>
        </p:txBody>
      </p:sp>
      <p:sp>
        <p:nvSpPr>
          <p:cNvPr id="3" name="Title 2">
            <a:extLst>
              <a:ext uri="{FF2B5EF4-FFF2-40B4-BE49-F238E27FC236}">
                <a16:creationId xmlns:a16="http://schemas.microsoft.com/office/drawing/2014/main" id="{5B5BBA1A-24A5-D1DC-7186-5961BDF7A457}"/>
              </a:ext>
            </a:extLst>
          </p:cNvPr>
          <p:cNvSpPr>
            <a:spLocks noGrp="1"/>
          </p:cNvSpPr>
          <p:nvPr>
            <p:ph type="title"/>
          </p:nvPr>
        </p:nvSpPr>
        <p:spPr/>
        <p:txBody>
          <a:bodyPr/>
          <a:lstStyle/>
          <a:p>
            <a:r>
              <a:rPr lang="en-US" dirty="0"/>
              <a:t>Service Orchestration</a:t>
            </a:r>
          </a:p>
        </p:txBody>
      </p:sp>
      <p:pic>
        <p:nvPicPr>
          <p:cNvPr id="2052" name="Picture 4" descr="BPMN pizza example">
            <a:extLst>
              <a:ext uri="{FF2B5EF4-FFF2-40B4-BE49-F238E27FC236}">
                <a16:creationId xmlns:a16="http://schemas.microsoft.com/office/drawing/2014/main" id="{0441BB4C-6B29-84D5-D7F7-666780DAB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04950"/>
            <a:ext cx="3276600" cy="2004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416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21168-2E61-D354-48CB-0D884DF028D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9EDAD1-76CD-A692-0692-CD77767AB100}"/>
              </a:ext>
            </a:extLst>
          </p:cNvPr>
          <p:cNvSpPr>
            <a:spLocks noGrp="1"/>
          </p:cNvSpPr>
          <p:nvPr>
            <p:ph idx="1"/>
          </p:nvPr>
        </p:nvSpPr>
        <p:spPr>
          <a:xfrm>
            <a:off x="152400" y="590550"/>
            <a:ext cx="8839200" cy="1022350"/>
          </a:xfrm>
        </p:spPr>
        <p:txBody>
          <a:bodyPr/>
          <a:lstStyle/>
          <a:p>
            <a:r>
              <a:rPr lang="en-US" sz="1800" dirty="0"/>
              <a:t>We saw the basic diagram, but …</a:t>
            </a:r>
            <a:br>
              <a:rPr lang="en-US" sz="1800" dirty="0"/>
            </a:br>
            <a:r>
              <a:rPr lang="en-US" sz="1800" dirty="0"/>
              <a:t>this is an anti-pattern and does not scale.</a:t>
            </a:r>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r>
              <a:rPr lang="en-US" sz="1800" dirty="0"/>
              <a:t>But, how do you write the event driven microservices?</a:t>
            </a:r>
          </a:p>
          <a:p>
            <a:pPr lvl="1"/>
            <a:r>
              <a:rPr lang="en-US" sz="1600" dirty="0"/>
              <a:t>Well, you can just write code … …</a:t>
            </a:r>
          </a:p>
          <a:p>
            <a:pPr lvl="1"/>
            <a:r>
              <a:rPr lang="en-US" sz="1600" dirty="0"/>
              <a:t>Or use a state machines abstraction.</a:t>
            </a:r>
          </a:p>
          <a:p>
            <a:pPr lvl="1"/>
            <a:r>
              <a:rPr lang="en-US" dirty="0"/>
              <a:t>… …</a:t>
            </a:r>
            <a:endParaRPr lang="en-US" sz="1600" dirty="0"/>
          </a:p>
          <a:p>
            <a:endParaRPr lang="en-US" sz="1800" dirty="0"/>
          </a:p>
          <a:p>
            <a:endParaRPr lang="en-US" sz="1800" dirty="0"/>
          </a:p>
          <a:p>
            <a:endParaRPr lang="en-US" sz="1800" dirty="0"/>
          </a:p>
        </p:txBody>
      </p:sp>
      <p:sp>
        <p:nvSpPr>
          <p:cNvPr id="3" name="Title 2">
            <a:extLst>
              <a:ext uri="{FF2B5EF4-FFF2-40B4-BE49-F238E27FC236}">
                <a16:creationId xmlns:a16="http://schemas.microsoft.com/office/drawing/2014/main" id="{460A7159-1830-1B6B-08C1-36844D6C421B}"/>
              </a:ext>
            </a:extLst>
          </p:cNvPr>
          <p:cNvSpPr>
            <a:spLocks noGrp="1"/>
          </p:cNvSpPr>
          <p:nvPr>
            <p:ph type="title"/>
          </p:nvPr>
        </p:nvSpPr>
        <p:spPr/>
        <p:txBody>
          <a:bodyPr/>
          <a:lstStyle/>
          <a:p>
            <a:r>
              <a:rPr lang="en-US" dirty="0"/>
              <a:t>Choreography</a:t>
            </a:r>
          </a:p>
        </p:txBody>
      </p:sp>
      <p:pic>
        <p:nvPicPr>
          <p:cNvPr id="4" name="Picture 3">
            <a:extLst>
              <a:ext uri="{FF2B5EF4-FFF2-40B4-BE49-F238E27FC236}">
                <a16:creationId xmlns:a16="http://schemas.microsoft.com/office/drawing/2014/main" id="{42C0A330-2ED7-CF7F-9339-D454448B44B0}"/>
              </a:ext>
            </a:extLst>
          </p:cNvPr>
          <p:cNvPicPr>
            <a:picLocks noChangeAspect="1"/>
          </p:cNvPicPr>
          <p:nvPr/>
        </p:nvPicPr>
        <p:blipFill>
          <a:blip r:embed="rId2"/>
          <a:stretch>
            <a:fillRect/>
          </a:stretch>
        </p:blipFill>
        <p:spPr>
          <a:xfrm>
            <a:off x="5105400" y="26435"/>
            <a:ext cx="1911305" cy="1479550"/>
          </a:xfrm>
          <a:prstGeom prst="rect">
            <a:avLst/>
          </a:prstGeom>
        </p:spPr>
      </p:pic>
      <p:pic>
        <p:nvPicPr>
          <p:cNvPr id="3074" name="Picture 2">
            <a:extLst>
              <a:ext uri="{FF2B5EF4-FFF2-40B4-BE49-F238E27FC236}">
                <a16:creationId xmlns:a16="http://schemas.microsoft.com/office/drawing/2014/main" id="{8A294118-65FF-F9AE-91FA-6ADA826A3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53831"/>
            <a:ext cx="2875430" cy="20767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98254A8-4E5D-C2DE-3AAD-073AB1131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819" y="1493456"/>
            <a:ext cx="2722465" cy="2050869"/>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49251368-261A-A342-9755-1D11AD767E03}"/>
              </a:ext>
            </a:extLst>
          </p:cNvPr>
          <p:cNvSpPr/>
          <p:nvPr/>
        </p:nvSpPr>
        <p:spPr>
          <a:xfrm>
            <a:off x="3147663" y="2331838"/>
            <a:ext cx="1676400" cy="5334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652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531710-B253-16D0-09F0-71DE504FC9F4}"/>
              </a:ext>
            </a:extLst>
          </p:cNvPr>
          <p:cNvSpPr>
            <a:spLocks noGrp="1"/>
          </p:cNvSpPr>
          <p:nvPr>
            <p:ph idx="1"/>
          </p:nvPr>
        </p:nvSpPr>
        <p:spPr/>
        <p:txBody>
          <a:bodyPr/>
          <a:lstStyle/>
          <a:p>
            <a:r>
              <a:rPr lang="en-US" dirty="0"/>
              <a:t>We will start implementing a composition microservice for your project.</a:t>
            </a:r>
          </a:p>
          <a:p>
            <a:r>
              <a:rPr lang="en-US" dirty="0"/>
              <a:t>The initial implementation will use </a:t>
            </a:r>
            <a:r>
              <a:rPr lang="en-US" i="1" dirty="0"/>
              <a:t>orchestration.</a:t>
            </a:r>
          </a:p>
          <a:p>
            <a:pPr lvl="1"/>
            <a:r>
              <a:rPr lang="en-US" dirty="0"/>
              <a:t>Synchronously calling the orchestrated microservices using “standard code.”</a:t>
            </a:r>
          </a:p>
          <a:p>
            <a:pPr lvl="1"/>
            <a:r>
              <a:rPr lang="en-US" dirty="0"/>
              <a:t>Asynchronously calling the orchestrated code using threads, promises, …</a:t>
            </a:r>
          </a:p>
          <a:p>
            <a:r>
              <a:rPr lang="en-US" dirty="0"/>
              <a:t>We will then look at other models, e.g. EDA, MDP, State Machines, … …</a:t>
            </a:r>
          </a:p>
        </p:txBody>
      </p:sp>
      <p:sp>
        <p:nvSpPr>
          <p:cNvPr id="3" name="Title 2">
            <a:extLst>
              <a:ext uri="{FF2B5EF4-FFF2-40B4-BE49-F238E27FC236}">
                <a16:creationId xmlns:a16="http://schemas.microsoft.com/office/drawing/2014/main" id="{A1EE9632-4394-465D-0C28-324560CE7156}"/>
              </a:ext>
            </a:extLst>
          </p:cNvPr>
          <p:cNvSpPr>
            <a:spLocks noGrp="1"/>
          </p:cNvSpPr>
          <p:nvPr>
            <p:ph type="title"/>
          </p:nvPr>
        </p:nvSpPr>
        <p:spPr/>
        <p:txBody>
          <a:bodyPr/>
          <a:lstStyle/>
          <a:p>
            <a:r>
              <a:rPr lang="en-US" dirty="0"/>
              <a:t>Next Steps</a:t>
            </a:r>
          </a:p>
        </p:txBody>
      </p:sp>
      <p:pic>
        <p:nvPicPr>
          <p:cNvPr id="4" name="Picture 3">
            <a:extLst>
              <a:ext uri="{FF2B5EF4-FFF2-40B4-BE49-F238E27FC236}">
                <a16:creationId xmlns:a16="http://schemas.microsoft.com/office/drawing/2014/main" id="{33E90C18-6267-9DAE-7A60-B890F5F356DD}"/>
              </a:ext>
            </a:extLst>
          </p:cNvPr>
          <p:cNvPicPr>
            <a:picLocks noChangeAspect="1"/>
          </p:cNvPicPr>
          <p:nvPr/>
        </p:nvPicPr>
        <p:blipFill>
          <a:blip r:embed="rId2"/>
          <a:stretch>
            <a:fillRect/>
          </a:stretch>
        </p:blipFill>
        <p:spPr>
          <a:xfrm>
            <a:off x="228600" y="2419350"/>
            <a:ext cx="4470400" cy="1790183"/>
          </a:xfrm>
          <a:prstGeom prst="rect">
            <a:avLst/>
          </a:prstGeom>
        </p:spPr>
      </p:pic>
      <p:pic>
        <p:nvPicPr>
          <p:cNvPr id="5" name="Picture 4">
            <a:extLst>
              <a:ext uri="{FF2B5EF4-FFF2-40B4-BE49-F238E27FC236}">
                <a16:creationId xmlns:a16="http://schemas.microsoft.com/office/drawing/2014/main" id="{43BB598B-F6B7-D80F-0F3F-FACF4C583BEC}"/>
              </a:ext>
            </a:extLst>
          </p:cNvPr>
          <p:cNvPicPr>
            <a:picLocks noChangeAspect="1"/>
          </p:cNvPicPr>
          <p:nvPr/>
        </p:nvPicPr>
        <p:blipFill>
          <a:blip r:embed="rId3"/>
          <a:stretch>
            <a:fillRect/>
          </a:stretch>
        </p:blipFill>
        <p:spPr>
          <a:xfrm>
            <a:off x="4775200" y="2266950"/>
            <a:ext cx="4132017" cy="2286000"/>
          </a:xfrm>
          <a:prstGeom prst="rect">
            <a:avLst/>
          </a:prstGeom>
        </p:spPr>
      </p:pic>
      <p:sp>
        <p:nvSpPr>
          <p:cNvPr id="7" name="TextBox 6">
            <a:extLst>
              <a:ext uri="{FF2B5EF4-FFF2-40B4-BE49-F238E27FC236}">
                <a16:creationId xmlns:a16="http://schemas.microsoft.com/office/drawing/2014/main" id="{4731B450-1668-0608-EF55-5D85C818F1E8}"/>
              </a:ext>
            </a:extLst>
          </p:cNvPr>
          <p:cNvSpPr txBox="1"/>
          <p:nvPr/>
        </p:nvSpPr>
        <p:spPr>
          <a:xfrm>
            <a:off x="236783" y="4450793"/>
            <a:ext cx="7239000" cy="276999"/>
          </a:xfrm>
          <a:prstGeom prst="rect">
            <a:avLst/>
          </a:prstGeom>
          <a:noFill/>
        </p:spPr>
        <p:txBody>
          <a:bodyPr wrap="square">
            <a:spAutoFit/>
          </a:bodyPr>
          <a:lstStyle/>
          <a:p>
            <a:r>
              <a:rPr lang="en-US" sz="1200" dirty="0"/>
              <a:t>https://</a:t>
            </a:r>
            <a:r>
              <a:rPr lang="en-US" sz="1200" dirty="0" err="1"/>
              <a:t>medium.com</a:t>
            </a:r>
            <a:r>
              <a:rPr lang="en-US" sz="1200" dirty="0"/>
              <a:t>/@</a:t>
            </a:r>
            <a:r>
              <a:rPr lang="en-US" sz="1200" dirty="0" err="1"/>
              <a:t>moraneus</a:t>
            </a:r>
            <a:r>
              <a:rPr lang="en-US" sz="1200" dirty="0"/>
              <a:t>/mastering-pythons-asyncio-a-practical-guide-0a673265cf04</a:t>
            </a:r>
          </a:p>
        </p:txBody>
      </p:sp>
    </p:spTree>
    <p:extLst>
      <p:ext uri="{BB962C8B-B14F-4D97-AF65-F5344CB8AC3E}">
        <p14:creationId xmlns:p14="http://schemas.microsoft.com/office/powerpoint/2010/main" val="2830146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F98DA-2A90-61FB-0706-CCE31B72B666}"/>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1DA0693-2E0B-BD09-BF7B-28176FD4993D}"/>
              </a:ext>
            </a:extLst>
          </p:cNvPr>
          <p:cNvSpPr>
            <a:spLocks noGrp="1"/>
          </p:cNvSpPr>
          <p:nvPr>
            <p:ph idx="1"/>
          </p:nvPr>
        </p:nvSpPr>
        <p:spPr/>
        <p:txBody>
          <a:bodyPr/>
          <a:lstStyle/>
          <a:p>
            <a:r>
              <a:rPr lang="en-US" dirty="0"/>
              <a:t>See for more complete example:</a:t>
            </a:r>
            <a:br>
              <a:rPr lang="en-US" dirty="0"/>
            </a:br>
            <a:r>
              <a:rPr lang="en-US" dirty="0">
                <a:hlinkClick r:id="rId2"/>
              </a:rPr>
              <a:t>https://github.com/donald-f-ferguson/W4153-Cloud-Computing-Base/blob/3d94111a1018b8b5aba9069a333f1e030d75d503/simple_examples/sync_async</a:t>
            </a:r>
            <a:endParaRPr lang="en-US" dirty="0"/>
          </a:p>
          <a:p>
            <a:r>
              <a:rPr lang="en-US" dirty="0">
                <a:hlinkClick r:id="rId3"/>
              </a:rPr>
              <a:t>https://app.swaggerhub.com/search?owner=Columbia-Classes&amp;visibility=PUBLIC</a:t>
            </a:r>
            <a:endParaRPr lang="en-US" dirty="0"/>
          </a:p>
          <a:p>
            <a:endParaRPr lang="en-US"/>
          </a:p>
          <a:p>
            <a:endParaRPr lang="en-US"/>
          </a:p>
        </p:txBody>
      </p:sp>
      <p:sp>
        <p:nvSpPr>
          <p:cNvPr id="3" name="Title 2">
            <a:extLst>
              <a:ext uri="{FF2B5EF4-FFF2-40B4-BE49-F238E27FC236}">
                <a16:creationId xmlns:a16="http://schemas.microsoft.com/office/drawing/2014/main" id="{DB3C0C8D-D93F-A731-192D-776B332FAAA7}"/>
              </a:ext>
            </a:extLst>
          </p:cNvPr>
          <p:cNvSpPr>
            <a:spLocks noGrp="1"/>
          </p:cNvSpPr>
          <p:nvPr>
            <p:ph type="title"/>
          </p:nvPr>
        </p:nvSpPr>
        <p:spPr/>
        <p:txBody>
          <a:bodyPr/>
          <a:lstStyle/>
          <a:p>
            <a:r>
              <a:rPr lang="en-US" dirty="0"/>
              <a:t>Next Steps</a:t>
            </a:r>
          </a:p>
        </p:txBody>
      </p:sp>
    </p:spTree>
    <p:extLst>
      <p:ext uri="{BB962C8B-B14F-4D97-AF65-F5344CB8AC3E}">
        <p14:creationId xmlns:p14="http://schemas.microsoft.com/office/powerpoint/2010/main" val="696208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3BA95-9CA7-03E1-BD04-DD61E6A27808}"/>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BEE4CB0-068D-395D-06F3-9691FE5801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F4A55D6-68ED-FD23-7421-8A9B669012A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C97E224-DCA5-4AA0-B0DE-8B939F71BE5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B7CC7782-EC41-62DB-B614-91D4ED366C0D}"/>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Middleware</a:t>
            </a:r>
          </a:p>
        </p:txBody>
      </p:sp>
      <p:sp>
        <p:nvSpPr>
          <p:cNvPr id="2" name="TextBox 9">
            <a:extLst>
              <a:ext uri="{FF2B5EF4-FFF2-40B4-BE49-F238E27FC236}">
                <a16:creationId xmlns:a16="http://schemas.microsoft.com/office/drawing/2014/main" id="{5F4F4C8D-3A33-1F3C-1E2D-53A95B438B0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46</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1873616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3AF692-70B9-A446-992E-6CBFD3ACBA0B}"/>
              </a:ext>
            </a:extLst>
          </p:cNvPr>
          <p:cNvSpPr>
            <a:spLocks noGrp="1"/>
          </p:cNvSpPr>
          <p:nvPr>
            <p:ph type="title"/>
          </p:nvPr>
        </p:nvSpPr>
        <p:spPr/>
        <p:txBody>
          <a:bodyPr/>
          <a:lstStyle/>
          <a:p>
            <a:r>
              <a:rPr lang="en-US" dirty="0"/>
              <a:t>Middleware</a:t>
            </a:r>
          </a:p>
        </p:txBody>
      </p:sp>
      <p:pic>
        <p:nvPicPr>
          <p:cNvPr id="4" name="Picture 3">
            <a:extLst>
              <a:ext uri="{FF2B5EF4-FFF2-40B4-BE49-F238E27FC236}">
                <a16:creationId xmlns:a16="http://schemas.microsoft.com/office/drawing/2014/main" id="{49FFE3BB-B5A6-1041-8F64-17C359CBEEA9}"/>
              </a:ext>
            </a:extLst>
          </p:cNvPr>
          <p:cNvPicPr>
            <a:picLocks noChangeAspect="1"/>
          </p:cNvPicPr>
          <p:nvPr/>
        </p:nvPicPr>
        <p:blipFill>
          <a:blip r:embed="rId2"/>
          <a:stretch>
            <a:fillRect/>
          </a:stretch>
        </p:blipFill>
        <p:spPr>
          <a:xfrm>
            <a:off x="0" y="885472"/>
            <a:ext cx="9144000" cy="3372556"/>
          </a:xfrm>
          <a:prstGeom prst="rect">
            <a:avLst/>
          </a:prstGeom>
        </p:spPr>
      </p:pic>
    </p:spTree>
    <p:extLst>
      <p:ext uri="{BB962C8B-B14F-4D97-AF65-F5344CB8AC3E}">
        <p14:creationId xmlns:p14="http://schemas.microsoft.com/office/powerpoint/2010/main" val="1203427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 Conceptual Model</a:t>
            </a:r>
          </a:p>
        </p:txBody>
      </p:sp>
      <p:pic>
        <p:nvPicPr>
          <p:cNvPr id="3" name="Picture 2">
            <a:extLst>
              <a:ext uri="{FF2B5EF4-FFF2-40B4-BE49-F238E27FC236}">
                <a16:creationId xmlns:a16="http://schemas.microsoft.com/office/drawing/2014/main" id="{580EA109-55DC-2B42-A37F-4A103CDFD226}"/>
              </a:ext>
            </a:extLst>
          </p:cNvPr>
          <p:cNvPicPr>
            <a:picLocks noChangeAspect="1"/>
          </p:cNvPicPr>
          <p:nvPr/>
        </p:nvPicPr>
        <p:blipFill>
          <a:blip r:embed="rId2"/>
          <a:stretch>
            <a:fillRect/>
          </a:stretch>
        </p:blipFill>
        <p:spPr>
          <a:xfrm>
            <a:off x="209117" y="570764"/>
            <a:ext cx="4481459" cy="2706624"/>
          </a:xfrm>
          <a:prstGeom prst="rect">
            <a:avLst/>
          </a:prstGeom>
        </p:spPr>
      </p:pic>
      <p:pic>
        <p:nvPicPr>
          <p:cNvPr id="1026" name="Picture 2">
            <a:extLst>
              <a:ext uri="{FF2B5EF4-FFF2-40B4-BE49-F238E27FC236}">
                <a16:creationId xmlns:a16="http://schemas.microsoft.com/office/drawing/2014/main" id="{9DC83426-594B-E94E-ACF7-0E600577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131" y="1102302"/>
            <a:ext cx="2150846" cy="1469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5F3CA41-F92B-B74A-A5CE-85ED932ABA57}"/>
              </a:ext>
            </a:extLst>
          </p:cNvPr>
          <p:cNvCxnSpPr>
            <a:cxnSpLocks/>
          </p:cNvCxnSpPr>
          <p:nvPr/>
        </p:nvCxnSpPr>
        <p:spPr>
          <a:xfrm>
            <a:off x="4682317" y="1574223"/>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D3CCE2-516C-D044-90BD-1D9638097124}"/>
              </a:ext>
            </a:extLst>
          </p:cNvPr>
          <p:cNvCxnSpPr>
            <a:cxnSpLocks/>
          </p:cNvCxnSpPr>
          <p:nvPr/>
        </p:nvCxnSpPr>
        <p:spPr>
          <a:xfrm flipH="1">
            <a:off x="4682316" y="2140528"/>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C905752B-15D0-5246-9414-0452FA8B5C72}"/>
              </a:ext>
            </a:extLst>
          </p:cNvPr>
          <p:cNvSpPr/>
          <p:nvPr/>
        </p:nvSpPr>
        <p:spPr>
          <a:xfrm>
            <a:off x="1161184" y="514350"/>
            <a:ext cx="6873587" cy="2828925"/>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77818FA-6DF7-8B49-932A-4973450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78"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20CE0F5-5AD7-8E4E-83B3-E3C9136EE494}"/>
              </a:ext>
            </a:extLst>
          </p:cNvPr>
          <p:cNvCxnSpPr>
            <a:cxnSpLocks/>
          </p:cNvCxnSpPr>
          <p:nvPr/>
        </p:nvCxnSpPr>
        <p:spPr>
          <a:xfrm>
            <a:off x="1737187"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6">
            <a:extLst>
              <a:ext uri="{FF2B5EF4-FFF2-40B4-BE49-F238E27FC236}">
                <a16:creationId xmlns:a16="http://schemas.microsoft.com/office/drawing/2014/main" id="{EE544AB4-8E7A-A643-B568-9D1641263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766"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9F702DE-9E77-8042-86F9-FED1B4D11693}"/>
              </a:ext>
            </a:extLst>
          </p:cNvPr>
          <p:cNvCxnSpPr>
            <a:cxnSpLocks/>
          </p:cNvCxnSpPr>
          <p:nvPr/>
        </p:nvCxnSpPr>
        <p:spPr>
          <a:xfrm>
            <a:off x="2935175"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8" name="Picture 6">
            <a:extLst>
              <a:ext uri="{FF2B5EF4-FFF2-40B4-BE49-F238E27FC236}">
                <a16:creationId xmlns:a16="http://schemas.microsoft.com/office/drawing/2014/main" id="{B49C7985-43BA-9646-B660-3C63DB77F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177"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6019F34-0010-1F45-B8E2-D17969A4D228}"/>
              </a:ext>
            </a:extLst>
          </p:cNvPr>
          <p:cNvCxnSpPr>
            <a:cxnSpLocks/>
          </p:cNvCxnSpPr>
          <p:nvPr/>
        </p:nvCxnSpPr>
        <p:spPr>
          <a:xfrm>
            <a:off x="4146586" y="3200031"/>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58AC36-C13B-FF4F-9A46-9AAE083D02AD}"/>
              </a:ext>
            </a:extLst>
          </p:cNvPr>
          <p:cNvSpPr txBox="1"/>
          <p:nvPr/>
        </p:nvSpPr>
        <p:spPr>
          <a:xfrm>
            <a:off x="6173833" y="3633421"/>
            <a:ext cx="2817767" cy="830997"/>
          </a:xfrm>
          <a:prstGeom prst="rect">
            <a:avLst/>
          </a:prstGeom>
          <a:noFill/>
        </p:spPr>
        <p:txBody>
          <a:bodyPr wrap="square" rtlCol="0">
            <a:spAutoFit/>
          </a:bodyPr>
          <a:lstStyle/>
          <a:p>
            <a:r>
              <a:rPr lang="en-US" sz="1200" dirty="0"/>
              <a:t>Middleware:</a:t>
            </a:r>
          </a:p>
          <a:p>
            <a:pPr marL="285750" indent="-285750">
              <a:buFont typeface="Arial" panose="020B0604020202020204" pitchFamily="34" charset="0"/>
              <a:buChar char="•"/>
            </a:pPr>
            <a:r>
              <a:rPr lang="en-US" sz="1200" dirty="0"/>
              <a:t>Application might call directly, e.g. DB</a:t>
            </a:r>
          </a:p>
          <a:p>
            <a:pPr marL="285750" indent="-285750">
              <a:buFont typeface="Arial" panose="020B0604020202020204" pitchFamily="34" charset="0"/>
              <a:buChar char="•"/>
            </a:pPr>
            <a:r>
              <a:rPr lang="en-US" sz="1200" dirty="0"/>
              <a:t>May be implicitly called as part of</a:t>
            </a:r>
            <a:br>
              <a:rPr lang="en-US" sz="1200" dirty="0"/>
            </a:br>
            <a:r>
              <a:rPr lang="en-US" sz="1200" dirty="0"/>
              <a:t>request processing, e.g. logging.</a:t>
            </a:r>
          </a:p>
        </p:txBody>
      </p:sp>
      <p:pic>
        <p:nvPicPr>
          <p:cNvPr id="15" name="Picture 6">
            <a:extLst>
              <a:ext uri="{FF2B5EF4-FFF2-40B4-BE49-F238E27FC236}">
                <a16:creationId xmlns:a16="http://schemas.microsoft.com/office/drawing/2014/main" id="{BFF54E6D-E1CA-2147-938F-6B57454E7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709"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6BD29608-E953-254B-9EFA-D46424DAA70B}"/>
              </a:ext>
            </a:extLst>
          </p:cNvPr>
          <p:cNvCxnSpPr>
            <a:cxnSpLocks/>
          </p:cNvCxnSpPr>
          <p:nvPr/>
        </p:nvCxnSpPr>
        <p:spPr>
          <a:xfrm flipH="1">
            <a:off x="5763131" y="2424978"/>
            <a:ext cx="713869" cy="1307587"/>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8FD6039-2FBF-8C41-B5CC-25A6810EA8FA}"/>
              </a:ext>
            </a:extLst>
          </p:cNvPr>
          <p:cNvCxnSpPr>
            <a:cxnSpLocks/>
          </p:cNvCxnSpPr>
          <p:nvPr/>
        </p:nvCxnSpPr>
        <p:spPr>
          <a:xfrm flipH="1">
            <a:off x="4439790" y="2406398"/>
            <a:ext cx="1764891" cy="1336928"/>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4252974"/>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 Conceptual Model</a:t>
            </a:r>
          </a:p>
        </p:txBody>
      </p:sp>
      <p:pic>
        <p:nvPicPr>
          <p:cNvPr id="3" name="Picture 2">
            <a:extLst>
              <a:ext uri="{FF2B5EF4-FFF2-40B4-BE49-F238E27FC236}">
                <a16:creationId xmlns:a16="http://schemas.microsoft.com/office/drawing/2014/main" id="{580EA109-55DC-2B42-A37F-4A103CDFD226}"/>
              </a:ext>
            </a:extLst>
          </p:cNvPr>
          <p:cNvPicPr>
            <a:picLocks noChangeAspect="1"/>
          </p:cNvPicPr>
          <p:nvPr/>
        </p:nvPicPr>
        <p:blipFill>
          <a:blip r:embed="rId2"/>
          <a:stretch>
            <a:fillRect/>
          </a:stretch>
        </p:blipFill>
        <p:spPr>
          <a:xfrm>
            <a:off x="209117" y="570764"/>
            <a:ext cx="4481459" cy="2706624"/>
          </a:xfrm>
          <a:prstGeom prst="rect">
            <a:avLst/>
          </a:prstGeom>
        </p:spPr>
      </p:pic>
      <p:pic>
        <p:nvPicPr>
          <p:cNvPr id="1026" name="Picture 2">
            <a:extLst>
              <a:ext uri="{FF2B5EF4-FFF2-40B4-BE49-F238E27FC236}">
                <a16:creationId xmlns:a16="http://schemas.microsoft.com/office/drawing/2014/main" id="{9DC83426-594B-E94E-ACF7-0E600577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131" y="1102302"/>
            <a:ext cx="2150846" cy="1469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5F3CA41-F92B-B74A-A5CE-85ED932ABA57}"/>
              </a:ext>
            </a:extLst>
          </p:cNvPr>
          <p:cNvCxnSpPr>
            <a:cxnSpLocks/>
          </p:cNvCxnSpPr>
          <p:nvPr/>
        </p:nvCxnSpPr>
        <p:spPr>
          <a:xfrm>
            <a:off x="4682317" y="1574223"/>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D3CCE2-516C-D044-90BD-1D9638097124}"/>
              </a:ext>
            </a:extLst>
          </p:cNvPr>
          <p:cNvCxnSpPr>
            <a:cxnSpLocks/>
          </p:cNvCxnSpPr>
          <p:nvPr/>
        </p:nvCxnSpPr>
        <p:spPr>
          <a:xfrm flipH="1">
            <a:off x="4682316" y="2140528"/>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C905752B-15D0-5246-9414-0452FA8B5C72}"/>
              </a:ext>
            </a:extLst>
          </p:cNvPr>
          <p:cNvSpPr/>
          <p:nvPr/>
        </p:nvSpPr>
        <p:spPr>
          <a:xfrm>
            <a:off x="1161184" y="514350"/>
            <a:ext cx="6873587" cy="2828925"/>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77818FA-6DF7-8B49-932A-4973450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78"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20CE0F5-5AD7-8E4E-83B3-E3C9136EE494}"/>
              </a:ext>
            </a:extLst>
          </p:cNvPr>
          <p:cNvCxnSpPr>
            <a:cxnSpLocks/>
          </p:cNvCxnSpPr>
          <p:nvPr/>
        </p:nvCxnSpPr>
        <p:spPr>
          <a:xfrm>
            <a:off x="1737187"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6">
            <a:extLst>
              <a:ext uri="{FF2B5EF4-FFF2-40B4-BE49-F238E27FC236}">
                <a16:creationId xmlns:a16="http://schemas.microsoft.com/office/drawing/2014/main" id="{EE544AB4-8E7A-A643-B568-9D1641263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766"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9F702DE-9E77-8042-86F9-FED1B4D11693}"/>
              </a:ext>
            </a:extLst>
          </p:cNvPr>
          <p:cNvCxnSpPr>
            <a:cxnSpLocks/>
          </p:cNvCxnSpPr>
          <p:nvPr/>
        </p:nvCxnSpPr>
        <p:spPr>
          <a:xfrm>
            <a:off x="2935175"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8" name="Picture 6">
            <a:extLst>
              <a:ext uri="{FF2B5EF4-FFF2-40B4-BE49-F238E27FC236}">
                <a16:creationId xmlns:a16="http://schemas.microsoft.com/office/drawing/2014/main" id="{B49C7985-43BA-9646-B660-3C63DB77F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177"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6019F34-0010-1F45-B8E2-D17969A4D228}"/>
              </a:ext>
            </a:extLst>
          </p:cNvPr>
          <p:cNvCxnSpPr>
            <a:cxnSpLocks/>
          </p:cNvCxnSpPr>
          <p:nvPr/>
        </p:nvCxnSpPr>
        <p:spPr>
          <a:xfrm>
            <a:off x="4146586" y="3200031"/>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58AC36-C13B-FF4F-9A46-9AAE083D02AD}"/>
              </a:ext>
            </a:extLst>
          </p:cNvPr>
          <p:cNvSpPr txBox="1"/>
          <p:nvPr/>
        </p:nvSpPr>
        <p:spPr>
          <a:xfrm>
            <a:off x="6173833" y="3633421"/>
            <a:ext cx="2817767" cy="830997"/>
          </a:xfrm>
          <a:prstGeom prst="rect">
            <a:avLst/>
          </a:prstGeom>
          <a:noFill/>
        </p:spPr>
        <p:txBody>
          <a:bodyPr wrap="square" rtlCol="0">
            <a:spAutoFit/>
          </a:bodyPr>
          <a:lstStyle/>
          <a:p>
            <a:r>
              <a:rPr lang="en-US" sz="1200" dirty="0"/>
              <a:t>Middleware:</a:t>
            </a:r>
          </a:p>
          <a:p>
            <a:pPr marL="285750" indent="-285750">
              <a:buFont typeface="Arial" panose="020B0604020202020204" pitchFamily="34" charset="0"/>
              <a:buChar char="•"/>
            </a:pPr>
            <a:r>
              <a:rPr lang="en-US" sz="1200" dirty="0"/>
              <a:t>Application might call directly, e.g. DB</a:t>
            </a:r>
          </a:p>
          <a:p>
            <a:pPr marL="285750" indent="-285750">
              <a:buFont typeface="Arial" panose="020B0604020202020204" pitchFamily="34" charset="0"/>
              <a:buChar char="•"/>
            </a:pPr>
            <a:r>
              <a:rPr lang="en-US" sz="1200" dirty="0"/>
              <a:t>May be implicitly called as part of</a:t>
            </a:r>
            <a:br>
              <a:rPr lang="en-US" sz="1200" dirty="0"/>
            </a:br>
            <a:r>
              <a:rPr lang="en-US" sz="1200" dirty="0"/>
              <a:t>request processing, e.g. logging.</a:t>
            </a:r>
          </a:p>
        </p:txBody>
      </p:sp>
      <p:pic>
        <p:nvPicPr>
          <p:cNvPr id="15" name="Picture 6">
            <a:extLst>
              <a:ext uri="{FF2B5EF4-FFF2-40B4-BE49-F238E27FC236}">
                <a16:creationId xmlns:a16="http://schemas.microsoft.com/office/drawing/2014/main" id="{BFF54E6D-E1CA-2147-938F-6B57454E7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709"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6BD29608-E953-254B-9EFA-D46424DAA70B}"/>
              </a:ext>
            </a:extLst>
          </p:cNvPr>
          <p:cNvCxnSpPr>
            <a:cxnSpLocks/>
          </p:cNvCxnSpPr>
          <p:nvPr/>
        </p:nvCxnSpPr>
        <p:spPr>
          <a:xfrm flipH="1">
            <a:off x="5763131" y="2424978"/>
            <a:ext cx="713869" cy="1307587"/>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8FD6039-2FBF-8C41-B5CC-25A6810EA8FA}"/>
              </a:ext>
            </a:extLst>
          </p:cNvPr>
          <p:cNvCxnSpPr>
            <a:cxnSpLocks/>
          </p:cNvCxnSpPr>
          <p:nvPr/>
        </p:nvCxnSpPr>
        <p:spPr>
          <a:xfrm flipH="1">
            <a:off x="4439790" y="2406398"/>
            <a:ext cx="1764891" cy="1336928"/>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 name="Rounded Rectangle 3">
            <a:extLst>
              <a:ext uri="{FF2B5EF4-FFF2-40B4-BE49-F238E27FC236}">
                <a16:creationId xmlns:a16="http://schemas.microsoft.com/office/drawing/2014/main" id="{C3ED1C3D-CEB4-4EB0-C314-A24F2087C885}"/>
              </a:ext>
            </a:extLst>
          </p:cNvPr>
          <p:cNvSpPr/>
          <p:nvPr/>
        </p:nvSpPr>
        <p:spPr>
          <a:xfrm>
            <a:off x="942595" y="679082"/>
            <a:ext cx="7086600" cy="3276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This is another example of</a:t>
            </a:r>
          </a:p>
          <a:p>
            <a:pPr marL="742950" lvl="1" indent="-285750">
              <a:buFont typeface="Arial" panose="020B0604020202020204" pitchFamily="34" charset="0"/>
              <a:buChar char="•"/>
            </a:pPr>
            <a:r>
              <a:rPr lang="en-US" dirty="0"/>
              <a:t>Single Responsibility</a:t>
            </a:r>
          </a:p>
          <a:p>
            <a:pPr marL="742950" lvl="1" indent="-285750">
              <a:buFont typeface="Arial" panose="020B0604020202020204" pitchFamily="34" charset="0"/>
              <a:buChar char="•"/>
            </a:pPr>
            <a:r>
              <a:rPr lang="en-US" dirty="0"/>
              <a:t>Separation of Concerns</a:t>
            </a:r>
          </a:p>
          <a:p>
            <a:pPr marL="285750" indent="-285750">
              <a:buFont typeface="Arial" panose="020B0604020202020204" pitchFamily="34" charset="0"/>
              <a:buChar char="•"/>
            </a:pPr>
            <a:r>
              <a:rPr lang="en-US" dirty="0"/>
              <a:t>Being a good application logic developer and a good middleware developer are different roles, skill sets, … …</a:t>
            </a:r>
          </a:p>
          <a:p>
            <a:pPr marL="285750" indent="-285750">
              <a:buFont typeface="Arial" panose="020B0604020202020204" pitchFamily="34" charset="0"/>
              <a:buChar char="•"/>
            </a:pPr>
            <a:r>
              <a:rPr lang="en-US" dirty="0"/>
              <a:t>Also an example of the</a:t>
            </a:r>
          </a:p>
          <a:p>
            <a:pPr marL="742950" lvl="1" indent="-285750">
              <a:buFont typeface="Arial" panose="020B0604020202020204" pitchFamily="34" charset="0"/>
              <a:buChar char="•"/>
            </a:pPr>
            <a:r>
              <a:rPr lang="en-US" dirty="0"/>
              <a:t>Closed for modification, but</a:t>
            </a:r>
          </a:p>
          <a:p>
            <a:pPr marL="742950" lvl="1" indent="-285750">
              <a:buFont typeface="Arial" panose="020B0604020202020204" pitchFamily="34" charset="0"/>
              <a:buChar char="•"/>
            </a:pPr>
            <a:r>
              <a:rPr lang="en-US" dirty="0"/>
              <a:t>Open for extension</a:t>
            </a:r>
          </a:p>
        </p:txBody>
      </p:sp>
    </p:spTree>
    <p:extLst>
      <p:ext uri="{BB962C8B-B14F-4D97-AF65-F5344CB8AC3E}">
        <p14:creationId xmlns:p14="http://schemas.microsoft.com/office/powerpoint/2010/main" val="3004541251"/>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2B539-66B9-151F-CD77-BB804ED764A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5A369F-FE8D-93C0-BEB4-E02BAF506504}"/>
              </a:ext>
            </a:extLst>
          </p:cNvPr>
          <p:cNvSpPr>
            <a:spLocks noGrp="1"/>
          </p:cNvSpPr>
          <p:nvPr>
            <p:ph idx="1"/>
          </p:nvPr>
        </p:nvSpPr>
        <p:spPr>
          <a:xfrm>
            <a:off x="152400" y="590550"/>
            <a:ext cx="8839200" cy="4160437"/>
          </a:xfrm>
        </p:spPr>
        <p:txBody>
          <a:bodyPr/>
          <a:lstStyle/>
          <a:p>
            <a:pPr>
              <a:spcBef>
                <a:spcPts val="0"/>
              </a:spcBef>
              <a:spcAft>
                <a:spcPts val="0"/>
              </a:spcAft>
            </a:pPr>
            <a:r>
              <a:rPr lang="en-US" sz="1600" dirty="0"/>
              <a:t>For all microservices:</a:t>
            </a:r>
          </a:p>
          <a:p>
            <a:pPr lvl="1">
              <a:spcBef>
                <a:spcPts val="0"/>
              </a:spcBef>
              <a:spcAft>
                <a:spcPts val="0"/>
              </a:spcAft>
            </a:pPr>
            <a:r>
              <a:rPr lang="en-US" sz="1400" dirty="0" err="1"/>
              <a:t>OpenAPI</a:t>
            </a:r>
            <a:r>
              <a:rPr lang="en-US" sz="1400" dirty="0"/>
              <a:t> documentation.</a:t>
            </a:r>
          </a:p>
          <a:p>
            <a:pPr lvl="1">
              <a:spcBef>
                <a:spcPts val="0"/>
              </a:spcBef>
              <a:spcAft>
                <a:spcPts val="0"/>
              </a:spcAft>
            </a:pPr>
            <a:r>
              <a:rPr lang="en-US" sz="1400" dirty="0"/>
              <a:t>Good response codes and error codes.</a:t>
            </a:r>
          </a:p>
          <a:p>
            <a:pPr lvl="1">
              <a:spcBef>
                <a:spcPts val="0"/>
              </a:spcBef>
              <a:spcAft>
                <a:spcPts val="0"/>
              </a:spcAft>
            </a:pPr>
            <a:r>
              <a:rPr lang="en-US" sz="1400" dirty="0"/>
              <a:t>Links for HATEOS</a:t>
            </a:r>
          </a:p>
          <a:p>
            <a:pPr lvl="1">
              <a:spcBef>
                <a:spcPts val="0"/>
              </a:spcBef>
              <a:spcAft>
                <a:spcPts val="0"/>
              </a:spcAft>
            </a:pPr>
            <a:endParaRPr lang="en-US" sz="1400" dirty="0"/>
          </a:p>
          <a:p>
            <a:pPr>
              <a:spcBef>
                <a:spcPts val="0"/>
              </a:spcBef>
              <a:spcAft>
                <a:spcPts val="0"/>
              </a:spcAft>
            </a:pPr>
            <a:r>
              <a:rPr lang="en-US" sz="1600" dirty="0"/>
              <a:t>At least one microservice implementing a complete REST interface and accessing a database. Complete means:</a:t>
            </a:r>
          </a:p>
          <a:p>
            <a:pPr lvl="1">
              <a:spcBef>
                <a:spcPts val="0"/>
              </a:spcBef>
              <a:spcAft>
                <a:spcPts val="0"/>
              </a:spcAft>
            </a:pPr>
            <a:r>
              <a:rPr lang="en-US" sz="1400" dirty="0"/>
              <a:t>All methods and on all paths work/Have basic functionality for CRUD working.</a:t>
            </a:r>
          </a:p>
          <a:p>
            <a:pPr lvl="2">
              <a:spcBef>
                <a:spcPts val="0"/>
              </a:spcBef>
              <a:spcAft>
                <a:spcPts val="0"/>
              </a:spcAft>
            </a:pPr>
            <a:r>
              <a:rPr lang="en-US" sz="1200" dirty="0"/>
              <a:t>/</a:t>
            </a:r>
            <a:r>
              <a:rPr lang="en-US" sz="1200" dirty="0" err="1"/>
              <a:t>api</a:t>
            </a:r>
            <a:r>
              <a:rPr lang="en-US" sz="1200" dirty="0"/>
              <a:t>/courses: GET, POST</a:t>
            </a:r>
          </a:p>
          <a:p>
            <a:pPr lvl="2">
              <a:spcBef>
                <a:spcPts val="0"/>
              </a:spcBef>
              <a:spcAft>
                <a:spcPts val="0"/>
              </a:spcAft>
            </a:pPr>
            <a:r>
              <a:rPr lang="en-US" sz="1200" dirty="0"/>
              <a:t>/</a:t>
            </a:r>
            <a:r>
              <a:rPr lang="en-US" sz="1200" dirty="0" err="1"/>
              <a:t>api</a:t>
            </a:r>
            <a:r>
              <a:rPr lang="en-US" sz="1200" dirty="0"/>
              <a:t>/courses/{</a:t>
            </a:r>
            <a:r>
              <a:rPr lang="en-US" sz="1200" dirty="0" err="1"/>
              <a:t>call_no</a:t>
            </a:r>
            <a:r>
              <a:rPr lang="en-US" sz="1200" dirty="0"/>
              <a:t>}: GET, PUT, DELETE</a:t>
            </a:r>
          </a:p>
          <a:p>
            <a:pPr lvl="1">
              <a:spcBef>
                <a:spcPts val="0"/>
              </a:spcBef>
              <a:spcAft>
                <a:spcPts val="0"/>
              </a:spcAft>
            </a:pPr>
            <a:r>
              <a:rPr lang="en-US" sz="1400" dirty="0"/>
              <a:t>On collection resources, e.g. /</a:t>
            </a:r>
            <a:r>
              <a:rPr lang="en-US" sz="1400" dirty="0" err="1"/>
              <a:t>api</a:t>
            </a:r>
            <a:r>
              <a:rPr lang="en-US" sz="1400" dirty="0"/>
              <a:t>/courses</a:t>
            </a:r>
          </a:p>
          <a:p>
            <a:pPr lvl="2">
              <a:spcBef>
                <a:spcPts val="0"/>
              </a:spcBef>
              <a:spcAft>
                <a:spcPts val="0"/>
              </a:spcAft>
            </a:pPr>
            <a:r>
              <a:rPr lang="en-US" sz="1200" dirty="0"/>
              <a:t>Query string with parameters.</a:t>
            </a:r>
          </a:p>
          <a:p>
            <a:pPr lvl="2">
              <a:spcBef>
                <a:spcPts val="0"/>
              </a:spcBef>
              <a:spcAft>
                <a:spcPts val="0"/>
              </a:spcAft>
            </a:pPr>
            <a:r>
              <a:rPr lang="en-US" sz="1200" dirty="0"/>
              <a:t>Pagination. </a:t>
            </a:r>
            <a:endParaRPr lang="en-US" dirty="0"/>
          </a:p>
          <a:p>
            <a:pPr lvl="2">
              <a:spcBef>
                <a:spcPts val="0"/>
              </a:spcBef>
              <a:spcAft>
                <a:spcPts val="0"/>
              </a:spcAft>
            </a:pPr>
            <a:r>
              <a:rPr lang="en-US" sz="1200" dirty="0"/>
              <a:t>201 Created with a link header for a POST. Implement GET on link header for created resource.</a:t>
            </a:r>
          </a:p>
          <a:p>
            <a:pPr lvl="2">
              <a:spcBef>
                <a:spcPts val="0"/>
              </a:spcBef>
              <a:spcAft>
                <a:spcPts val="0"/>
              </a:spcAft>
            </a:pPr>
            <a:endParaRPr lang="en-US" dirty="0"/>
          </a:p>
          <a:p>
            <a:pPr>
              <a:spcBef>
                <a:spcPts val="0"/>
              </a:spcBef>
              <a:spcAft>
                <a:spcPts val="0"/>
              </a:spcAft>
            </a:pPr>
            <a:r>
              <a:rPr lang="en-US" sz="1600" dirty="0"/>
              <a:t>Simple web UI that calls some of the services.</a:t>
            </a:r>
          </a:p>
        </p:txBody>
      </p:sp>
      <p:sp>
        <p:nvSpPr>
          <p:cNvPr id="3" name="Title 2">
            <a:extLst>
              <a:ext uri="{FF2B5EF4-FFF2-40B4-BE49-F238E27FC236}">
                <a16:creationId xmlns:a16="http://schemas.microsoft.com/office/drawing/2014/main" id="{968CCFA8-FA91-AA36-B054-99CF1F4286B9}"/>
              </a:ext>
            </a:extLst>
          </p:cNvPr>
          <p:cNvSpPr>
            <a:spLocks noGrp="1"/>
          </p:cNvSpPr>
          <p:nvPr>
            <p:ph type="title"/>
          </p:nvPr>
        </p:nvSpPr>
        <p:spPr/>
        <p:txBody>
          <a:bodyPr/>
          <a:lstStyle/>
          <a:p>
            <a:r>
              <a:rPr lang="en-US" dirty="0"/>
              <a:t>Sprint 2 – Objectives</a:t>
            </a:r>
          </a:p>
        </p:txBody>
      </p:sp>
    </p:spTree>
    <p:extLst>
      <p:ext uri="{BB962C8B-B14F-4D97-AF65-F5344CB8AC3E}">
        <p14:creationId xmlns:p14="http://schemas.microsoft.com/office/powerpoint/2010/main" val="3076451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9A37AA7-3277-B96F-C5D5-B3293A911517}"/>
              </a:ext>
            </a:extLst>
          </p:cNvPr>
          <p:cNvSpPr>
            <a:spLocks noGrp="1"/>
          </p:cNvSpPr>
          <p:nvPr>
            <p:ph idx="1"/>
          </p:nvPr>
        </p:nvSpPr>
        <p:spPr/>
        <p:txBody>
          <a:bodyPr/>
          <a:lstStyle/>
          <a:p>
            <a:pPr marL="0" indent="0" algn="l">
              <a:buNone/>
            </a:pPr>
            <a:r>
              <a:rPr lang="en-US" b="1" i="0" dirty="0">
                <a:solidFill>
                  <a:srgbClr val="242424"/>
                </a:solidFill>
                <a:effectLst/>
                <a:latin typeface="sohne"/>
              </a:rPr>
              <a:t>What Does Middleware Do?</a:t>
            </a:r>
          </a:p>
          <a:p>
            <a:pPr algn="l">
              <a:buFont typeface="+mj-lt"/>
              <a:buAutoNum type="arabicPeriod"/>
            </a:pPr>
            <a:r>
              <a:rPr lang="en-US" b="1" i="0" dirty="0">
                <a:solidFill>
                  <a:srgbClr val="242424"/>
                </a:solidFill>
                <a:effectLst/>
                <a:latin typeface="source-serif-pro"/>
              </a:rPr>
              <a:t>Incoming Request:</a:t>
            </a:r>
            <a:r>
              <a:rPr lang="en-US" b="0" i="0" dirty="0">
                <a:solidFill>
                  <a:srgbClr val="242424"/>
                </a:solidFill>
                <a:effectLst/>
                <a:latin typeface="source-serif-pro"/>
              </a:rPr>
              <a:t> When a request comes in, the middleware can examine and even modify parts of the request like cookies, headers, query parameters, etc., before it reaches the actual API service method. For example, it can validate the request, authenticate the user, or log the request details.</a:t>
            </a:r>
          </a:p>
          <a:p>
            <a:pPr algn="l">
              <a:buFont typeface="+mj-lt"/>
              <a:buAutoNum type="arabicPeriod"/>
            </a:pPr>
            <a:r>
              <a:rPr lang="en-US" b="1" i="0" dirty="0">
                <a:solidFill>
                  <a:srgbClr val="242424"/>
                </a:solidFill>
                <a:effectLst/>
                <a:latin typeface="source-serif-pro"/>
              </a:rPr>
              <a:t>Outgoing Response</a:t>
            </a:r>
            <a:r>
              <a:rPr lang="en-US" b="0" i="0" dirty="0">
                <a:solidFill>
                  <a:srgbClr val="242424"/>
                </a:solidFill>
                <a:effectLst/>
                <a:latin typeface="source-serif-pro"/>
              </a:rPr>
              <a:t>: After the API service method has processed the request and generated a response, the middleware gets a chance to inspect and modify the response before it goes back to the client. This can include things like changing the response headers, transforming the content, and so on.</a:t>
            </a:r>
          </a:p>
          <a:p>
            <a:endParaRPr lang="en-US" dirty="0"/>
          </a:p>
        </p:txBody>
      </p:sp>
      <p:sp>
        <p:nvSpPr>
          <p:cNvPr id="3" name="Title 2">
            <a:extLst>
              <a:ext uri="{FF2B5EF4-FFF2-40B4-BE49-F238E27FC236}">
                <a16:creationId xmlns:a16="http://schemas.microsoft.com/office/drawing/2014/main" id="{0F071D27-6B9A-DCFC-3455-D37FB43C88C7}"/>
              </a:ext>
            </a:extLst>
          </p:cNvPr>
          <p:cNvSpPr>
            <a:spLocks noGrp="1"/>
          </p:cNvSpPr>
          <p:nvPr>
            <p:ph type="title"/>
          </p:nvPr>
        </p:nvSpPr>
        <p:spPr/>
        <p:txBody>
          <a:bodyPr/>
          <a:lstStyle/>
          <a:p>
            <a:r>
              <a:rPr lang="en-US" dirty="0" err="1"/>
              <a:t>FastAPI</a:t>
            </a:r>
            <a:r>
              <a:rPr lang="en-US" dirty="0"/>
              <a:t> Middleware </a:t>
            </a:r>
            <a:r>
              <a:rPr lang="en-US" sz="800" dirty="0"/>
              <a:t>(https://</a:t>
            </a:r>
            <a:r>
              <a:rPr lang="en-US" sz="800" dirty="0" err="1"/>
              <a:t>medium.com</a:t>
            </a:r>
            <a:r>
              <a:rPr lang="en-US" sz="800" dirty="0"/>
              <a:t>/@saverio3107/mastering-middleware-in-fastapi-from-basic-implementation-to-route-based-strategies-d62eff6b5463)</a:t>
            </a:r>
            <a:endParaRPr lang="en-US" dirty="0"/>
          </a:p>
        </p:txBody>
      </p:sp>
    </p:spTree>
    <p:extLst>
      <p:ext uri="{BB962C8B-B14F-4D97-AF65-F5344CB8AC3E}">
        <p14:creationId xmlns:p14="http://schemas.microsoft.com/office/powerpoint/2010/main" val="3709301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A82AC-B93D-5E2B-947A-52288AA7F4E9}"/>
              </a:ext>
            </a:extLst>
          </p:cNvPr>
          <p:cNvSpPr>
            <a:spLocks noGrp="1"/>
          </p:cNvSpPr>
          <p:nvPr>
            <p:ph type="title"/>
          </p:nvPr>
        </p:nvSpPr>
        <p:spPr/>
        <p:txBody>
          <a:bodyPr/>
          <a:lstStyle/>
          <a:p>
            <a:r>
              <a:rPr lang="en-US" dirty="0" err="1"/>
              <a:t>FastAPI</a:t>
            </a:r>
            <a:r>
              <a:rPr lang="en-US" dirty="0"/>
              <a:t> Middleware</a:t>
            </a:r>
          </a:p>
        </p:txBody>
      </p:sp>
      <p:pic>
        <p:nvPicPr>
          <p:cNvPr id="4" name="Picture 3">
            <a:extLst>
              <a:ext uri="{FF2B5EF4-FFF2-40B4-BE49-F238E27FC236}">
                <a16:creationId xmlns:a16="http://schemas.microsoft.com/office/drawing/2014/main" id="{B6B580ED-276E-B669-FD7C-5272B1F090AE}"/>
              </a:ext>
            </a:extLst>
          </p:cNvPr>
          <p:cNvPicPr>
            <a:picLocks noChangeAspect="1"/>
          </p:cNvPicPr>
          <p:nvPr/>
        </p:nvPicPr>
        <p:blipFill>
          <a:blip r:embed="rId2"/>
          <a:stretch>
            <a:fillRect/>
          </a:stretch>
        </p:blipFill>
        <p:spPr>
          <a:xfrm>
            <a:off x="1143000" y="593568"/>
            <a:ext cx="6400800" cy="3956364"/>
          </a:xfrm>
          <a:prstGeom prst="rect">
            <a:avLst/>
          </a:prstGeom>
        </p:spPr>
      </p:pic>
      <p:sp>
        <p:nvSpPr>
          <p:cNvPr id="6" name="TextBox 5">
            <a:extLst>
              <a:ext uri="{FF2B5EF4-FFF2-40B4-BE49-F238E27FC236}">
                <a16:creationId xmlns:a16="http://schemas.microsoft.com/office/drawing/2014/main" id="{4902A4ED-55FA-4587-DD98-6ED70EF3A88A}"/>
              </a:ext>
            </a:extLst>
          </p:cNvPr>
          <p:cNvSpPr txBox="1"/>
          <p:nvPr/>
        </p:nvSpPr>
        <p:spPr>
          <a:xfrm>
            <a:off x="3750526" y="593568"/>
            <a:ext cx="5105400" cy="646331"/>
          </a:xfrm>
          <a:prstGeom prst="rect">
            <a:avLst/>
          </a:prstGeom>
          <a:noFill/>
        </p:spPr>
        <p:txBody>
          <a:bodyPr wrap="square">
            <a:spAutoFit/>
          </a:bodyPr>
          <a:lstStyle/>
          <a:p>
            <a:r>
              <a:rPr lang="en-US" dirty="0">
                <a:hlinkClick r:id="rId3"/>
              </a:rPr>
              <a:t>https://fastapi.tiangolo.com/tutorial/middleware/</a:t>
            </a:r>
            <a:endParaRPr lang="en-US" dirty="0"/>
          </a:p>
          <a:p>
            <a:r>
              <a:rPr lang="en-US" dirty="0">
                <a:hlinkClick r:id="rId4"/>
              </a:rPr>
              <a:t>https://fastapi.tiangolo.com/advanced/middleware/</a:t>
            </a:r>
            <a:r>
              <a:rPr lang="en-US" dirty="0"/>
              <a:t> </a:t>
            </a:r>
          </a:p>
        </p:txBody>
      </p:sp>
    </p:spTree>
    <p:extLst>
      <p:ext uri="{BB962C8B-B14F-4D97-AF65-F5344CB8AC3E}">
        <p14:creationId xmlns:p14="http://schemas.microsoft.com/office/powerpoint/2010/main" val="8005385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804C98-E1A1-512C-8F45-444769D0E877}"/>
              </a:ext>
            </a:extLst>
          </p:cNvPr>
          <p:cNvSpPr>
            <a:spLocks noGrp="1"/>
          </p:cNvSpPr>
          <p:nvPr>
            <p:ph idx="1"/>
          </p:nvPr>
        </p:nvSpPr>
        <p:spPr/>
        <p:txBody>
          <a:bodyPr/>
          <a:lstStyle/>
          <a:p>
            <a:r>
              <a:rPr lang="en-US" dirty="0"/>
              <a:t>Walk through Medium Article</a:t>
            </a:r>
          </a:p>
          <a:p>
            <a:endParaRPr lang="en-US" dirty="0"/>
          </a:p>
          <a:p>
            <a:r>
              <a:rPr lang="en-US" dirty="0">
                <a:hlinkClick r:id="rId2"/>
              </a:rPr>
              <a:t>https://medium.com/@saverio3107/mastering-middleware-in-fastapi-from-basic-implementation-to-route-based-strategies-d62eff6b5463</a:t>
            </a:r>
            <a:endParaRPr lang="en-US" dirty="0"/>
          </a:p>
          <a:p>
            <a:endParaRPr lang="en-US" dirty="0"/>
          </a:p>
          <a:p>
            <a:r>
              <a:rPr lang="en-US" dirty="0"/>
              <a:t>This is the very simple version.</a:t>
            </a:r>
            <a:br>
              <a:rPr lang="en-US" dirty="0"/>
            </a:br>
            <a:r>
              <a:rPr lang="en-US" dirty="0"/>
              <a:t>There is a more sophisticated approach to middleware in </a:t>
            </a:r>
            <a:r>
              <a:rPr lang="en-US" dirty="0" err="1"/>
              <a:t>FastAPI</a:t>
            </a:r>
            <a:r>
              <a:rPr lang="en-US" dirty="0"/>
              <a:t>.</a:t>
            </a:r>
            <a:br>
              <a:rPr lang="en-US" dirty="0"/>
            </a:br>
            <a:r>
              <a:rPr lang="en-US" dirty="0">
                <a:hlinkClick r:id="rId3"/>
              </a:rPr>
              <a:t>https://fastapi.tiangolo.com/advanced/middleware/</a:t>
            </a:r>
            <a:r>
              <a:rPr lang="en-US" dirty="0"/>
              <a:t> </a:t>
            </a:r>
          </a:p>
        </p:txBody>
      </p:sp>
      <p:sp>
        <p:nvSpPr>
          <p:cNvPr id="3" name="Title 2">
            <a:extLst>
              <a:ext uri="{FF2B5EF4-FFF2-40B4-BE49-F238E27FC236}">
                <a16:creationId xmlns:a16="http://schemas.microsoft.com/office/drawing/2014/main" id="{BCBC53C7-0F1A-51F6-C046-3E393F76F888}"/>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39960563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D66E4-9AD6-7789-E407-7EE2A7B9AB2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1A4F389C-AB56-120E-B787-6E29A5A297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2900DD3-69D4-F56A-F77B-34EF7D55075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01E17F4A-946A-D789-3B71-CF91C8F08FF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18B7B872-C2E4-AF31-7B95-08D1136D8F68}"/>
              </a:ext>
            </a:extLst>
          </p:cNvPr>
          <p:cNvSpPr txBox="1">
            <a:spLocks noChangeArrowheads="1"/>
          </p:cNvSpPr>
          <p:nvPr/>
        </p:nvSpPr>
        <p:spPr bwMode="auto">
          <a:xfrm>
            <a:off x="0" y="1547127"/>
            <a:ext cx="91440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12 Factor Apps</a:t>
            </a:r>
          </a:p>
          <a:p>
            <a:pPr algn="ctr"/>
            <a:r>
              <a:rPr lang="en-US" altLang="en-US" sz="4400" i="1" dirty="0">
                <a:solidFill>
                  <a:schemeClr val="bg1"/>
                </a:solidFill>
              </a:rPr>
              <a:t>SOLID</a:t>
            </a:r>
            <a:br>
              <a:rPr lang="en-US" altLang="en-US" sz="4400" i="1" dirty="0">
                <a:solidFill>
                  <a:schemeClr val="bg1"/>
                </a:solidFill>
              </a:rPr>
            </a:br>
            <a:r>
              <a:rPr lang="en-US" altLang="en-US" sz="4400" i="1" dirty="0">
                <a:solidFill>
                  <a:schemeClr val="bg1"/>
                </a:solidFill>
              </a:rPr>
              <a:t>Design Patterns</a:t>
            </a:r>
          </a:p>
        </p:txBody>
      </p:sp>
      <p:sp>
        <p:nvSpPr>
          <p:cNvPr id="2" name="TextBox 9">
            <a:extLst>
              <a:ext uri="{FF2B5EF4-FFF2-40B4-BE49-F238E27FC236}">
                <a16:creationId xmlns:a16="http://schemas.microsoft.com/office/drawing/2014/main" id="{873B0996-35F7-FC3D-A244-AFF2CACE1E3F}"/>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53</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9578398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5B4D2-1026-0B2D-D128-84397C76E4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227A267-BE11-AB39-6A86-38BCC0F8E252}"/>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965F89A3-8CF8-5F78-DCD2-6706027FA701}"/>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480D1C27-A70E-B9E8-9256-A9C733EEF9A6}"/>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
        <p:nvSpPr>
          <p:cNvPr id="2" name="Rounded Rectangle 1">
            <a:extLst>
              <a:ext uri="{FF2B5EF4-FFF2-40B4-BE49-F238E27FC236}">
                <a16:creationId xmlns:a16="http://schemas.microsoft.com/office/drawing/2014/main" id="{3AC91539-61B7-A580-CFF3-87253B2F6071}"/>
              </a:ext>
            </a:extLst>
          </p:cNvPr>
          <p:cNvSpPr/>
          <p:nvPr/>
        </p:nvSpPr>
        <p:spPr>
          <a:xfrm>
            <a:off x="914400" y="2419350"/>
            <a:ext cx="2362200" cy="457200"/>
          </a:xfrm>
          <a:prstGeom prst="round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30515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0EB24-9AAF-65CA-8DED-5B3A6BB297E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7A40B9E-CBD8-4481-2160-F844322122A8}"/>
              </a:ext>
            </a:extLst>
          </p:cNvPr>
          <p:cNvSpPr>
            <a:spLocks noGrp="1"/>
          </p:cNvSpPr>
          <p:nvPr>
            <p:ph idx="1"/>
          </p:nvPr>
        </p:nvSpPr>
        <p:spPr>
          <a:xfrm>
            <a:off x="152400" y="3562350"/>
            <a:ext cx="8839200" cy="1066800"/>
          </a:xfrm>
        </p:spPr>
        <p:txBody>
          <a:bodyPr/>
          <a:lstStyle/>
          <a:p>
            <a:r>
              <a:rPr lang="en-US" dirty="0"/>
              <a:t>This slide and the preceding slides could have been a 60 slide presentation.</a:t>
            </a:r>
          </a:p>
          <a:p>
            <a:r>
              <a:rPr lang="en-US" dirty="0"/>
              <a:t>If you put 3 SW architects into a room, you will get 15 design principles and patterns.</a:t>
            </a:r>
          </a:p>
          <a:p>
            <a:r>
              <a:rPr lang="en-US" dirty="0"/>
              <a:t>Use common sense.</a:t>
            </a:r>
          </a:p>
        </p:txBody>
      </p:sp>
      <p:sp>
        <p:nvSpPr>
          <p:cNvPr id="2" name="Title 1">
            <a:extLst>
              <a:ext uri="{FF2B5EF4-FFF2-40B4-BE49-F238E27FC236}">
                <a16:creationId xmlns:a16="http://schemas.microsoft.com/office/drawing/2014/main" id="{492D3E5D-D881-CC5B-9B44-863EB2C910BC}"/>
              </a:ext>
            </a:extLst>
          </p:cNvPr>
          <p:cNvSpPr>
            <a:spLocks noGrp="1"/>
          </p:cNvSpPr>
          <p:nvPr>
            <p:ph type="title"/>
          </p:nvPr>
        </p:nvSpPr>
        <p:spPr/>
        <p:txBody>
          <a:bodyPr/>
          <a:lstStyle/>
          <a:p>
            <a:r>
              <a:rPr lang="en-US" dirty="0"/>
              <a:t>SOLID Principles</a:t>
            </a:r>
          </a:p>
        </p:txBody>
      </p:sp>
      <p:pic>
        <p:nvPicPr>
          <p:cNvPr id="2050" name="Picture 2">
            <a:extLst>
              <a:ext uri="{FF2B5EF4-FFF2-40B4-BE49-F238E27FC236}">
                <a16:creationId xmlns:a16="http://schemas.microsoft.com/office/drawing/2014/main" id="{114E8C12-FBF2-C4C3-3D87-F515BDAD4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31" y="465947"/>
            <a:ext cx="3647763" cy="30351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3156B37-E38D-1636-BF1F-3DCCF0A1F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566737"/>
            <a:ext cx="5160355" cy="20050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466E364-3401-AE51-C2D8-F31AA664C447}"/>
              </a:ext>
            </a:extLst>
          </p:cNvPr>
          <p:cNvSpPr txBox="1"/>
          <p:nvPr/>
        </p:nvSpPr>
        <p:spPr>
          <a:xfrm>
            <a:off x="4340419" y="2571750"/>
            <a:ext cx="4613250" cy="400110"/>
          </a:xfrm>
          <a:prstGeom prst="rect">
            <a:avLst/>
          </a:prstGeom>
          <a:noFill/>
        </p:spPr>
        <p:txBody>
          <a:bodyPr wrap="square">
            <a:spAutoFit/>
          </a:bodyPr>
          <a:lstStyle/>
          <a:p>
            <a:r>
              <a:rPr lang="en-US" sz="1000" dirty="0">
                <a:solidFill>
                  <a:srgbClr val="FF0000"/>
                </a:solidFill>
              </a:rPr>
              <a:t>https://</a:t>
            </a:r>
            <a:r>
              <a:rPr lang="en-US" sz="1000" dirty="0" err="1">
                <a:solidFill>
                  <a:srgbClr val="FF0000"/>
                </a:solidFill>
              </a:rPr>
              <a:t>medium.com</a:t>
            </a:r>
            <a:r>
              <a:rPr lang="en-US" sz="1000" dirty="0">
                <a:solidFill>
                  <a:srgbClr val="FF0000"/>
                </a:solidFill>
              </a:rPr>
              <a:t>/@</a:t>
            </a:r>
            <a:r>
              <a:rPr lang="en-US" sz="1000" dirty="0" err="1">
                <a:solidFill>
                  <a:srgbClr val="FF0000"/>
                </a:solidFill>
              </a:rPr>
              <a:t>saurabh.engg.it</a:t>
            </a:r>
            <a:r>
              <a:rPr lang="en-US" sz="1000" dirty="0">
                <a:solidFill>
                  <a:srgbClr val="FF0000"/>
                </a:solidFill>
              </a:rPr>
              <a:t>/microservices-designing-effective-microservices-by-following-solid-design-principles-a995c3a033a0</a:t>
            </a:r>
          </a:p>
        </p:txBody>
      </p:sp>
      <p:sp>
        <p:nvSpPr>
          <p:cNvPr id="8" name="Rounded Rectangular Callout 7">
            <a:extLst>
              <a:ext uri="{FF2B5EF4-FFF2-40B4-BE49-F238E27FC236}">
                <a16:creationId xmlns:a16="http://schemas.microsoft.com/office/drawing/2014/main" id="{E76B7686-1D45-AEB8-CEC6-2C0AB561241C}"/>
              </a:ext>
            </a:extLst>
          </p:cNvPr>
          <p:cNvSpPr/>
          <p:nvPr/>
        </p:nvSpPr>
        <p:spPr>
          <a:xfrm>
            <a:off x="5791200" y="3028950"/>
            <a:ext cx="3047999" cy="472116"/>
          </a:xfrm>
          <a:prstGeom prst="wedgeRoundRectCallout">
            <a:avLst>
              <a:gd name="adj1" fmla="val -76623"/>
              <a:gd name="adj2" fmla="val -71475"/>
              <a:gd name="adj3" fmla="val 1666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This is a good overview article, and we will see patterns in later lectures.</a:t>
            </a:r>
          </a:p>
        </p:txBody>
      </p:sp>
    </p:spTree>
    <p:extLst>
      <p:ext uri="{BB962C8B-B14F-4D97-AF65-F5344CB8AC3E}">
        <p14:creationId xmlns:p14="http://schemas.microsoft.com/office/powerpoint/2010/main" val="1303288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99DA38-B367-7230-7508-627468CF05FD}"/>
              </a:ext>
            </a:extLst>
          </p:cNvPr>
          <p:cNvSpPr>
            <a:spLocks noGrp="1"/>
          </p:cNvSpPr>
          <p:nvPr>
            <p:ph idx="1"/>
          </p:nvPr>
        </p:nvSpPr>
        <p:spPr>
          <a:xfrm>
            <a:off x="152400" y="590550"/>
            <a:ext cx="3505200" cy="4038600"/>
          </a:xfrm>
        </p:spPr>
        <p:txBody>
          <a:bodyPr/>
          <a:lstStyle/>
          <a:p>
            <a:r>
              <a:rPr lang="en-US" sz="1400" dirty="0"/>
              <a:t>Use interfaces, or the language equivalent/approximation.</a:t>
            </a:r>
          </a:p>
          <a:p>
            <a:r>
              <a:rPr lang="en-US" sz="1400" dirty="0"/>
              <a:t>A constructor receive a “config”</a:t>
            </a:r>
            <a:br>
              <a:rPr lang="en-US" sz="1400" dirty="0"/>
            </a:br>
            <a:r>
              <a:rPr lang="en-US" sz="1400" dirty="0"/>
              <a:t>object that is a dictionary of</a:t>
            </a:r>
          </a:p>
          <a:p>
            <a:pPr lvl="1"/>
            <a:r>
              <a:rPr lang="en-US" sz="1200" dirty="0"/>
              <a:t>Interface name.</a:t>
            </a:r>
          </a:p>
          <a:p>
            <a:pPr lvl="1"/>
            <a:r>
              <a:rPr lang="en-US" sz="1200" dirty="0"/>
              <a:t>Reference to implementation.</a:t>
            </a:r>
          </a:p>
          <a:p>
            <a:r>
              <a:rPr lang="en-US" sz="1400" dirty="0"/>
              <a:t>Parameters and configuration properties are also in the config, e.g.</a:t>
            </a:r>
          </a:p>
          <a:p>
            <a:pPr lvl="1"/>
            <a:r>
              <a:rPr lang="en-US" sz="1200" dirty="0"/>
              <a:t>URLs</a:t>
            </a:r>
          </a:p>
          <a:p>
            <a:pPr lvl="1"/>
            <a:r>
              <a:rPr lang="en-US" sz="1200" dirty="0"/>
              <a:t>“Passwords”</a:t>
            </a:r>
          </a:p>
          <a:p>
            <a:pPr lvl="1"/>
            <a:r>
              <a:rPr lang="en-US" sz="1200" dirty="0"/>
              <a:t>Database and table names</a:t>
            </a:r>
          </a:p>
          <a:p>
            <a:pPr lvl="1"/>
            <a:r>
              <a:rPr lang="en-US" sz="1200" dirty="0"/>
              <a:t>… …</a:t>
            </a:r>
          </a:p>
          <a:p>
            <a:r>
              <a:rPr lang="en-US" sz="1400" dirty="0"/>
              <a:t>A “service factory” creates the specific instances and configs,</a:t>
            </a:r>
            <a:br>
              <a:rPr lang="en-US" sz="1400" dirty="0"/>
            </a:br>
            <a:r>
              <a:rPr lang="en-US" sz="1400" dirty="0"/>
              <a:t>and wires it all together.</a:t>
            </a:r>
          </a:p>
        </p:txBody>
      </p:sp>
      <p:sp>
        <p:nvSpPr>
          <p:cNvPr id="3" name="Title 2">
            <a:extLst>
              <a:ext uri="{FF2B5EF4-FFF2-40B4-BE49-F238E27FC236}">
                <a16:creationId xmlns:a16="http://schemas.microsoft.com/office/drawing/2014/main" id="{C244C996-98A6-A807-7F9B-24FD9BB1EF02}"/>
              </a:ext>
            </a:extLst>
          </p:cNvPr>
          <p:cNvSpPr>
            <a:spLocks noGrp="1"/>
          </p:cNvSpPr>
          <p:nvPr>
            <p:ph type="title"/>
          </p:nvPr>
        </p:nvSpPr>
        <p:spPr/>
        <p:txBody>
          <a:bodyPr/>
          <a:lstStyle/>
          <a:p>
            <a:r>
              <a:rPr lang="en-US" dirty="0"/>
              <a:t>SW Architecture</a:t>
            </a:r>
          </a:p>
        </p:txBody>
      </p:sp>
      <p:pic>
        <p:nvPicPr>
          <p:cNvPr id="4" name="Picture 3">
            <a:extLst>
              <a:ext uri="{FF2B5EF4-FFF2-40B4-BE49-F238E27FC236}">
                <a16:creationId xmlns:a16="http://schemas.microsoft.com/office/drawing/2014/main" id="{7ECFA29A-36F3-FE97-6F80-6CF394881B94}"/>
              </a:ext>
            </a:extLst>
          </p:cNvPr>
          <p:cNvPicPr>
            <a:picLocks noChangeAspect="1"/>
          </p:cNvPicPr>
          <p:nvPr/>
        </p:nvPicPr>
        <p:blipFill>
          <a:blip r:embed="rId2"/>
          <a:stretch>
            <a:fillRect/>
          </a:stretch>
        </p:blipFill>
        <p:spPr>
          <a:xfrm>
            <a:off x="3733800" y="742950"/>
            <a:ext cx="5107702" cy="3581400"/>
          </a:xfrm>
          <a:prstGeom prst="rect">
            <a:avLst/>
          </a:prstGeom>
        </p:spPr>
      </p:pic>
    </p:spTree>
    <p:extLst>
      <p:ext uri="{BB962C8B-B14F-4D97-AF65-F5344CB8AC3E}">
        <p14:creationId xmlns:p14="http://schemas.microsoft.com/office/powerpoint/2010/main" val="41953059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5CAEF-BE02-5D4F-8E13-E75CE4CDFEC6}"/>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E934B32E-E251-2449-AF67-306D9A7CA9C4}"/>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9A88D20B-436C-0F4D-9D36-E12820AF6E8A}"/>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
        <p:nvSpPr>
          <p:cNvPr id="2" name="Rectangle 1">
            <a:extLst>
              <a:ext uri="{FF2B5EF4-FFF2-40B4-BE49-F238E27FC236}">
                <a16:creationId xmlns:a16="http://schemas.microsoft.com/office/drawing/2014/main" id="{D648FFF2-9569-B00D-4275-A80E20362137}"/>
              </a:ext>
            </a:extLst>
          </p:cNvPr>
          <p:cNvSpPr/>
          <p:nvPr/>
        </p:nvSpPr>
        <p:spPr>
          <a:xfrm>
            <a:off x="838200" y="1885950"/>
            <a:ext cx="3124200" cy="1371600"/>
          </a:xfrm>
          <a:prstGeom prst="rect">
            <a:avLst/>
          </a:prstGeom>
          <a:solidFill>
            <a:srgbClr val="FFFF00">
              <a:alpha val="25000"/>
            </a:srgbClr>
          </a:solid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363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23BD26-A856-0A47-9C56-F3152D5BCD86}"/>
              </a:ext>
            </a:extLst>
          </p:cNvPr>
          <p:cNvSpPr>
            <a:spLocks noGrp="1"/>
          </p:cNvSpPr>
          <p:nvPr>
            <p:ph idx="1"/>
          </p:nvPr>
        </p:nvSpPr>
        <p:spPr>
          <a:xfrm>
            <a:off x="5486400" y="552450"/>
            <a:ext cx="3505200" cy="4038600"/>
          </a:xfrm>
        </p:spPr>
        <p:txBody>
          <a:bodyPr/>
          <a:lstStyle/>
          <a:p>
            <a:r>
              <a:rPr lang="en-US" sz="1600" dirty="0"/>
              <a:t>Most application frameworks have a dependency declaration concept.</a:t>
            </a:r>
          </a:p>
          <a:p>
            <a:r>
              <a:rPr lang="en-US" sz="1600" dirty="0"/>
              <a:t>I have been showing examples with:</a:t>
            </a:r>
          </a:p>
          <a:p>
            <a:pPr lvl="1"/>
            <a:r>
              <a:rPr lang="en-US" sz="1400" dirty="0"/>
              <a:t>Python import</a:t>
            </a:r>
          </a:p>
          <a:p>
            <a:pPr lvl="1"/>
            <a:r>
              <a:rPr lang="en-US" sz="1400" dirty="0" err="1"/>
              <a:t>requirements.txt</a:t>
            </a:r>
            <a:endParaRPr lang="en-US" sz="1400" dirty="0"/>
          </a:p>
          <a:p>
            <a:pPr lvl="1"/>
            <a:r>
              <a:rPr lang="en-US" sz="1400" dirty="0"/>
              <a:t>etc.</a:t>
            </a:r>
          </a:p>
          <a:p>
            <a:r>
              <a:rPr lang="en-US" sz="1600" dirty="0"/>
              <a:t>My examples also show encapsulating libraries and APIs with Python classes.</a:t>
            </a:r>
          </a:p>
          <a:p>
            <a:r>
              <a:rPr lang="en-US" sz="1600" dirty="0"/>
              <a:t>II. Dependencies handles “the code,” but we still need to handle the instance. There is a difference between, e.g. </a:t>
            </a:r>
          </a:p>
          <a:p>
            <a:pPr lvl="1"/>
            <a:r>
              <a:rPr lang="en-US" sz="1400" dirty="0" err="1"/>
              <a:t>pymysql</a:t>
            </a:r>
            <a:endParaRPr lang="en-US" sz="1400" dirty="0"/>
          </a:p>
          <a:p>
            <a:pPr lvl="1"/>
            <a:r>
              <a:rPr lang="en-US" sz="1400" dirty="0"/>
              <a:t>A specific connection.</a:t>
            </a:r>
          </a:p>
        </p:txBody>
      </p:sp>
      <p:sp>
        <p:nvSpPr>
          <p:cNvPr id="3" name="Title 2">
            <a:extLst>
              <a:ext uri="{FF2B5EF4-FFF2-40B4-BE49-F238E27FC236}">
                <a16:creationId xmlns:a16="http://schemas.microsoft.com/office/drawing/2014/main" id="{46293210-CBDA-4E78-60BA-780121B7A749}"/>
              </a:ext>
            </a:extLst>
          </p:cNvPr>
          <p:cNvSpPr>
            <a:spLocks noGrp="1"/>
          </p:cNvSpPr>
          <p:nvPr>
            <p:ph type="title"/>
          </p:nvPr>
        </p:nvSpPr>
        <p:spPr/>
        <p:txBody>
          <a:bodyPr/>
          <a:lstStyle/>
          <a:p>
            <a:r>
              <a:rPr lang="en-US" dirty="0"/>
              <a:t>Dependencies</a:t>
            </a:r>
          </a:p>
        </p:txBody>
      </p:sp>
      <p:pic>
        <p:nvPicPr>
          <p:cNvPr id="4" name="Picture 3">
            <a:extLst>
              <a:ext uri="{FF2B5EF4-FFF2-40B4-BE49-F238E27FC236}">
                <a16:creationId xmlns:a16="http://schemas.microsoft.com/office/drawing/2014/main" id="{82830A5C-40A0-B355-CFF1-485902842253}"/>
              </a:ext>
            </a:extLst>
          </p:cNvPr>
          <p:cNvPicPr>
            <a:picLocks noChangeAspect="1"/>
          </p:cNvPicPr>
          <p:nvPr/>
        </p:nvPicPr>
        <p:blipFill>
          <a:blip r:embed="rId2"/>
          <a:stretch>
            <a:fillRect/>
          </a:stretch>
        </p:blipFill>
        <p:spPr>
          <a:xfrm>
            <a:off x="152400" y="590550"/>
            <a:ext cx="5181600" cy="3966446"/>
          </a:xfrm>
          <a:prstGeom prst="rect">
            <a:avLst/>
          </a:prstGeom>
        </p:spPr>
      </p:pic>
    </p:spTree>
    <p:extLst>
      <p:ext uri="{BB962C8B-B14F-4D97-AF65-F5344CB8AC3E}">
        <p14:creationId xmlns:p14="http://schemas.microsoft.com/office/powerpoint/2010/main" val="1474613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E8A45C-C9A1-2C15-CD25-72166D095C70}"/>
              </a:ext>
            </a:extLst>
          </p:cNvPr>
          <p:cNvSpPr>
            <a:spLocks noGrp="1"/>
          </p:cNvSpPr>
          <p:nvPr>
            <p:ph idx="1"/>
          </p:nvPr>
        </p:nvSpPr>
        <p:spPr>
          <a:xfrm>
            <a:off x="4419600" y="590550"/>
            <a:ext cx="4572000" cy="4038600"/>
          </a:xfrm>
        </p:spPr>
        <p:txBody>
          <a:bodyPr/>
          <a:lstStyle/>
          <a:p>
            <a:r>
              <a:rPr lang="en-US" sz="1600" dirty="0"/>
              <a:t>Each of the deployment environments we have seen has a method for setting environment variables.</a:t>
            </a:r>
          </a:p>
          <a:p>
            <a:pPr lvl="1"/>
            <a:r>
              <a:rPr lang="en-US" sz="1400" dirty="0">
                <a:hlinkClick r:id="rId2"/>
              </a:rPr>
              <a:t>https://docs.aws.amazon.com/cloud9/latest/user-guide/env-vars.html</a:t>
            </a:r>
            <a:endParaRPr lang="en-US" sz="1400" dirty="0"/>
          </a:p>
          <a:p>
            <a:pPr lvl="1"/>
            <a:r>
              <a:rPr lang="en-US" sz="1400" dirty="0">
                <a:hlinkClick r:id="rId3"/>
              </a:rPr>
              <a:t>https://docs.aws.amazon.com/elasticbeanstalk/latest/dg/environments-cfg-softwaresettings.html</a:t>
            </a:r>
            <a:endParaRPr lang="en-US" sz="1400" dirty="0"/>
          </a:p>
          <a:p>
            <a:pPr lvl="1"/>
            <a:r>
              <a:rPr lang="en-US" sz="1400" dirty="0">
                <a:hlinkClick r:id="rId4"/>
              </a:rPr>
              <a:t>https://cloud.google.com/functions/docs/configuring/env-var</a:t>
            </a:r>
            <a:endParaRPr lang="en-US" sz="1400" dirty="0"/>
          </a:p>
          <a:p>
            <a:r>
              <a:rPr lang="en-US" sz="1600" dirty="0"/>
              <a:t>CI/CD, GitHub actions, etc. can integrate environment variables with the development process.</a:t>
            </a:r>
          </a:p>
          <a:p>
            <a:r>
              <a:rPr lang="en-US" sz="1600" dirty="0"/>
              <a:t>Vaults and secrets managers are a better approach for passwords.</a:t>
            </a:r>
          </a:p>
        </p:txBody>
      </p:sp>
      <p:sp>
        <p:nvSpPr>
          <p:cNvPr id="3" name="Title 2">
            <a:extLst>
              <a:ext uri="{FF2B5EF4-FFF2-40B4-BE49-F238E27FC236}">
                <a16:creationId xmlns:a16="http://schemas.microsoft.com/office/drawing/2014/main" id="{BC0EA793-9153-0B68-32EC-BF843A5F39D2}"/>
              </a:ext>
            </a:extLst>
          </p:cNvPr>
          <p:cNvSpPr>
            <a:spLocks noGrp="1"/>
          </p:cNvSpPr>
          <p:nvPr>
            <p:ph type="title"/>
          </p:nvPr>
        </p:nvSpPr>
        <p:spPr/>
        <p:txBody>
          <a:bodyPr/>
          <a:lstStyle/>
          <a:p>
            <a:r>
              <a:rPr lang="en-US" dirty="0"/>
              <a:t>III. Configurations</a:t>
            </a:r>
          </a:p>
        </p:txBody>
      </p:sp>
      <p:pic>
        <p:nvPicPr>
          <p:cNvPr id="4" name="Picture 3">
            <a:extLst>
              <a:ext uri="{FF2B5EF4-FFF2-40B4-BE49-F238E27FC236}">
                <a16:creationId xmlns:a16="http://schemas.microsoft.com/office/drawing/2014/main" id="{95E52C05-9F7E-DC24-1E22-3DEDACCFF0FC}"/>
              </a:ext>
            </a:extLst>
          </p:cNvPr>
          <p:cNvPicPr>
            <a:picLocks noChangeAspect="1"/>
          </p:cNvPicPr>
          <p:nvPr/>
        </p:nvPicPr>
        <p:blipFill>
          <a:blip r:embed="rId5"/>
          <a:stretch>
            <a:fillRect/>
          </a:stretch>
        </p:blipFill>
        <p:spPr>
          <a:xfrm>
            <a:off x="128016" y="485775"/>
            <a:ext cx="4227724" cy="4171950"/>
          </a:xfrm>
          <a:prstGeom prst="rect">
            <a:avLst/>
          </a:prstGeom>
        </p:spPr>
      </p:pic>
    </p:spTree>
    <p:extLst>
      <p:ext uri="{BB962C8B-B14F-4D97-AF65-F5344CB8AC3E}">
        <p14:creationId xmlns:p14="http://schemas.microsoft.com/office/powerpoint/2010/main" val="833414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01F908E-22FE-D239-F47B-8B14EC5F5087}"/>
              </a:ext>
            </a:extLst>
          </p:cNvPr>
          <p:cNvSpPr>
            <a:spLocks noGrp="1"/>
          </p:cNvSpPr>
          <p:nvPr>
            <p:ph idx="1"/>
          </p:nvPr>
        </p:nvSpPr>
        <p:spPr/>
        <p:txBody>
          <a:bodyPr/>
          <a:lstStyle/>
          <a:p>
            <a:pPr>
              <a:spcBef>
                <a:spcPts val="0"/>
              </a:spcBef>
              <a:spcAft>
                <a:spcPts val="200"/>
              </a:spcAft>
            </a:pPr>
            <a:r>
              <a:rPr lang="en-US" sz="2000" dirty="0"/>
              <a:t>One composite microservice/resource, e.g. /</a:t>
            </a:r>
            <a:r>
              <a:rPr lang="en-US" sz="2000" dirty="0" err="1"/>
              <a:t>api</a:t>
            </a:r>
            <a:r>
              <a:rPr lang="en-US" sz="2000" dirty="0"/>
              <a:t>/</a:t>
            </a:r>
            <a:r>
              <a:rPr lang="en-US" sz="2000" dirty="0" err="1"/>
              <a:t>student_infos</a:t>
            </a:r>
            <a:r>
              <a:rPr lang="en-US" sz="2000" dirty="0"/>
              <a:t>, /</a:t>
            </a:r>
            <a:r>
              <a:rPr lang="en-US" sz="2000" dirty="0" err="1"/>
              <a:t>api</a:t>
            </a:r>
            <a:r>
              <a:rPr lang="en-US" sz="2000" dirty="0"/>
              <a:t>/</a:t>
            </a:r>
            <a:r>
              <a:rPr lang="en-US" sz="2000" dirty="0" err="1"/>
              <a:t>student_infos</a:t>
            </a:r>
            <a:r>
              <a:rPr lang="en-US" sz="2000" dirty="0"/>
              <a:t>/{</a:t>
            </a:r>
            <a:r>
              <a:rPr lang="en-US" sz="2000" dirty="0" err="1"/>
              <a:t>uni</a:t>
            </a:r>
            <a:r>
              <a:rPr lang="en-US" sz="2000" dirty="0"/>
              <a:t>}:</a:t>
            </a:r>
          </a:p>
          <a:p>
            <a:pPr lvl="1">
              <a:spcBef>
                <a:spcPts val="0"/>
              </a:spcBef>
              <a:spcAft>
                <a:spcPts val="200"/>
              </a:spcAft>
            </a:pPr>
            <a:r>
              <a:rPr lang="en-US" sz="1200" dirty="0"/>
              <a:t>Calls/delegates to atomic services for GET and POST.</a:t>
            </a:r>
          </a:p>
          <a:p>
            <a:pPr lvl="1">
              <a:spcBef>
                <a:spcPts val="0"/>
              </a:spcBef>
              <a:spcAft>
                <a:spcPts val="200"/>
              </a:spcAft>
            </a:pPr>
            <a:r>
              <a:rPr lang="en-US" sz="1200" dirty="0"/>
              <a:t>202 Accepted and implementing an asynchronous update to a URL. </a:t>
            </a:r>
          </a:p>
          <a:p>
            <a:pPr lvl="1">
              <a:spcBef>
                <a:spcPts val="0"/>
              </a:spcBef>
              <a:spcAft>
                <a:spcPts val="200"/>
              </a:spcAft>
            </a:pPr>
            <a:r>
              <a:rPr lang="en-US" sz="1200" dirty="0"/>
              <a:t>Implement one method synchronously and one asynchronously using threads, co-routines, …</a:t>
            </a:r>
            <a:endParaRPr lang="en-US" sz="1400" dirty="0"/>
          </a:p>
          <a:p>
            <a:pPr lvl="1">
              <a:spcBef>
                <a:spcPts val="0"/>
              </a:spcBef>
              <a:spcAft>
                <a:spcPts val="200"/>
              </a:spcAft>
            </a:pPr>
            <a:r>
              <a:rPr lang="en-US" sz="1200" dirty="0"/>
              <a:t>Basic support for navigation paths, including query parameters,  e.g. /</a:t>
            </a:r>
            <a:r>
              <a:rPr lang="en-US" sz="1200" dirty="0" err="1"/>
              <a:t>student_infos</a:t>
            </a:r>
            <a:r>
              <a:rPr lang="en-US" sz="1200" dirty="0"/>
              <a:t>/{</a:t>
            </a:r>
            <a:r>
              <a:rPr lang="en-US" sz="1200" dirty="0" err="1"/>
              <a:t>uni</a:t>
            </a:r>
            <a:r>
              <a:rPr lang="en-US" sz="1200" dirty="0"/>
              <a:t>}/courses, /</a:t>
            </a:r>
            <a:r>
              <a:rPr lang="en-US" sz="1200" dirty="0" err="1"/>
              <a:t>student_infos</a:t>
            </a:r>
            <a:r>
              <a:rPr lang="en-US" sz="1200" dirty="0"/>
              <a:t>/{</a:t>
            </a:r>
            <a:r>
              <a:rPr lang="en-US" sz="1200" dirty="0" err="1"/>
              <a:t>uni</a:t>
            </a:r>
            <a:r>
              <a:rPr lang="en-US" sz="1200" dirty="0"/>
              <a:t>}/teams</a:t>
            </a:r>
            <a:endParaRPr lang="en-US" sz="1400" dirty="0"/>
          </a:p>
          <a:p>
            <a:pPr lvl="1">
              <a:spcBef>
                <a:spcPts val="0"/>
              </a:spcBef>
              <a:spcAft>
                <a:spcPts val="200"/>
              </a:spcAft>
            </a:pPr>
            <a:r>
              <a:rPr lang="en-US" sz="1200" dirty="0"/>
              <a:t>Middleware on each resource that implements before and after logging for all methods/paths.</a:t>
            </a:r>
          </a:p>
          <a:p>
            <a:pPr lvl="1">
              <a:spcBef>
                <a:spcPts val="0"/>
              </a:spcBef>
              <a:spcAft>
                <a:spcPts val="200"/>
              </a:spcAft>
            </a:pPr>
            <a:r>
              <a:rPr lang="en-US" sz="1400" dirty="0"/>
              <a:t>Getting the URLs/dependencies from the environment variables.</a:t>
            </a:r>
            <a:br>
              <a:rPr lang="en-US" sz="1400" dirty="0"/>
            </a:br>
            <a:endParaRPr lang="en-US" sz="1400" dirty="0"/>
          </a:p>
          <a:p>
            <a:pPr>
              <a:spcBef>
                <a:spcPts val="0"/>
              </a:spcBef>
              <a:spcAft>
                <a:spcPts val="200"/>
              </a:spcAft>
            </a:pPr>
            <a:r>
              <a:rPr lang="en-US" sz="1600" dirty="0"/>
              <a:t>Deploy the composite and components and test.</a:t>
            </a:r>
          </a:p>
          <a:p>
            <a:pPr marL="0" indent="0">
              <a:spcBef>
                <a:spcPts val="0"/>
              </a:spcBef>
              <a:spcAft>
                <a:spcPts val="200"/>
              </a:spcAft>
              <a:buNone/>
            </a:pPr>
            <a:endParaRPr lang="en-US" sz="1600" dirty="0"/>
          </a:p>
          <a:p>
            <a:pPr>
              <a:spcBef>
                <a:spcPts val="0"/>
              </a:spcBef>
              <a:spcAft>
                <a:spcPts val="200"/>
              </a:spcAft>
            </a:pPr>
            <a:r>
              <a:rPr lang="en-US" sz="1600" dirty="0"/>
              <a:t>OAuth2, </a:t>
            </a:r>
            <a:r>
              <a:rPr lang="en-US" sz="1600" dirty="0" err="1"/>
              <a:t>OpenIDC</a:t>
            </a:r>
            <a:r>
              <a:rPr lang="en-US" sz="1600" dirty="0"/>
              <a:t> using Google login for composite service.</a:t>
            </a:r>
            <a:br>
              <a:rPr lang="en-US" sz="1600" dirty="0"/>
            </a:br>
            <a:endParaRPr lang="en-US" sz="1600" dirty="0"/>
          </a:p>
          <a:p>
            <a:pPr>
              <a:spcBef>
                <a:spcPts val="0"/>
              </a:spcBef>
              <a:spcAft>
                <a:spcPts val="200"/>
              </a:spcAft>
            </a:pPr>
            <a:r>
              <a:rPr lang="en-US" sz="1600" dirty="0"/>
              <a:t>Overall project structure in GitHub: </a:t>
            </a:r>
          </a:p>
          <a:p>
            <a:pPr lvl="1">
              <a:spcBef>
                <a:spcPts val="0"/>
              </a:spcBef>
              <a:spcAft>
                <a:spcPts val="200"/>
              </a:spcAft>
            </a:pPr>
            <a:r>
              <a:rPr lang="en-US" sz="1400" dirty="0"/>
              <a:t>Linked repositories.</a:t>
            </a:r>
          </a:p>
          <a:p>
            <a:pPr lvl="1">
              <a:spcBef>
                <a:spcPts val="0"/>
              </a:spcBef>
              <a:spcAft>
                <a:spcPts val="200"/>
              </a:spcAft>
            </a:pPr>
            <a:r>
              <a:rPr lang="en-US" sz="1400" dirty="0"/>
              <a:t>First pass at a Trello board with a backlog.</a:t>
            </a:r>
          </a:p>
          <a:p>
            <a:pPr>
              <a:spcAft>
                <a:spcPts val="200"/>
              </a:spcAft>
            </a:pPr>
            <a:endParaRPr lang="en-US" sz="2400" dirty="0"/>
          </a:p>
        </p:txBody>
      </p:sp>
      <p:sp>
        <p:nvSpPr>
          <p:cNvPr id="5" name="Title 4">
            <a:extLst>
              <a:ext uri="{FF2B5EF4-FFF2-40B4-BE49-F238E27FC236}">
                <a16:creationId xmlns:a16="http://schemas.microsoft.com/office/drawing/2014/main" id="{585A214F-965E-FD98-2FEE-E6AB230B6083}"/>
              </a:ext>
            </a:extLst>
          </p:cNvPr>
          <p:cNvSpPr>
            <a:spLocks noGrp="1"/>
          </p:cNvSpPr>
          <p:nvPr>
            <p:ph type="title"/>
          </p:nvPr>
        </p:nvSpPr>
        <p:spPr/>
        <p:txBody>
          <a:bodyPr/>
          <a:lstStyle/>
          <a:p>
            <a:r>
              <a:rPr lang="en-US" dirty="0"/>
              <a:t>Sprint 2 – Objectives</a:t>
            </a:r>
          </a:p>
        </p:txBody>
      </p:sp>
    </p:spTree>
    <p:extLst>
      <p:ext uri="{BB962C8B-B14F-4D97-AF65-F5344CB8AC3E}">
        <p14:creationId xmlns:p14="http://schemas.microsoft.com/office/powerpoint/2010/main" val="16009460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BDB0DF-3BF4-E397-1E5B-CEA0AB2F7617}"/>
              </a:ext>
            </a:extLst>
          </p:cNvPr>
          <p:cNvSpPr>
            <a:spLocks noGrp="1"/>
          </p:cNvSpPr>
          <p:nvPr>
            <p:ph idx="1"/>
          </p:nvPr>
        </p:nvSpPr>
        <p:spPr>
          <a:xfrm>
            <a:off x="4038600" y="590550"/>
            <a:ext cx="4953000" cy="4038600"/>
          </a:xfrm>
        </p:spPr>
        <p:txBody>
          <a:bodyPr/>
          <a:lstStyle/>
          <a:p>
            <a:r>
              <a:rPr lang="en-US" sz="1800" dirty="0"/>
              <a:t>My code has shown encapsulating backing services with a shallow adaptor.</a:t>
            </a:r>
          </a:p>
          <a:p>
            <a:r>
              <a:rPr lang="en-US" sz="1800" dirty="0"/>
              <a:t>This is an example of the </a:t>
            </a:r>
            <a:r>
              <a:rPr lang="en-US" sz="1800" i="1" dirty="0"/>
              <a:t>adaptor pattern.</a:t>
            </a:r>
          </a:p>
          <a:p>
            <a:endParaRPr lang="en-US" sz="1800" i="1" dirty="0"/>
          </a:p>
          <a:p>
            <a:endParaRPr lang="en-US" sz="1800" i="1" dirty="0"/>
          </a:p>
          <a:p>
            <a:endParaRPr lang="en-US" sz="1800" i="1" dirty="0"/>
          </a:p>
          <a:p>
            <a:endParaRPr lang="en-US" sz="1800" i="1" dirty="0"/>
          </a:p>
          <a:p>
            <a:r>
              <a:rPr lang="en-US" sz="1800" dirty="0"/>
              <a:t>You seen examples of things like </a:t>
            </a:r>
            <a:r>
              <a:rPr lang="en-US" sz="1800" dirty="0" err="1"/>
              <a:t>AbstractBaseDataService</a:t>
            </a:r>
            <a:r>
              <a:rPr lang="en-US" sz="1800" dirty="0"/>
              <a:t>, … …</a:t>
            </a:r>
          </a:p>
          <a:p>
            <a:r>
              <a:rPr lang="en-US" sz="1800" dirty="0"/>
              <a:t>The approach is also an application of several aspects of SOLID.</a:t>
            </a:r>
            <a:br>
              <a:rPr lang="en-US" sz="1800" dirty="0"/>
            </a:br>
            <a:r>
              <a:rPr lang="en-US" sz="1800" dirty="0"/>
              <a:t>(https://</a:t>
            </a:r>
            <a:r>
              <a:rPr lang="en-US" sz="1800" dirty="0" err="1"/>
              <a:t>en.wikipedia.org</a:t>
            </a:r>
            <a:r>
              <a:rPr lang="en-US" sz="1800" dirty="0"/>
              <a:t>/wiki/SOLID)</a:t>
            </a:r>
          </a:p>
        </p:txBody>
      </p:sp>
      <p:sp>
        <p:nvSpPr>
          <p:cNvPr id="3" name="Title 2">
            <a:extLst>
              <a:ext uri="{FF2B5EF4-FFF2-40B4-BE49-F238E27FC236}">
                <a16:creationId xmlns:a16="http://schemas.microsoft.com/office/drawing/2014/main" id="{2CD9073A-E388-38EC-0ECB-18F18EE0897B}"/>
              </a:ext>
            </a:extLst>
          </p:cNvPr>
          <p:cNvSpPr>
            <a:spLocks noGrp="1"/>
          </p:cNvSpPr>
          <p:nvPr>
            <p:ph type="title"/>
          </p:nvPr>
        </p:nvSpPr>
        <p:spPr/>
        <p:txBody>
          <a:bodyPr/>
          <a:lstStyle/>
          <a:p>
            <a:r>
              <a:rPr lang="en-US" dirty="0"/>
              <a:t>IV. Backing Services</a:t>
            </a:r>
          </a:p>
        </p:txBody>
      </p:sp>
      <p:pic>
        <p:nvPicPr>
          <p:cNvPr id="4" name="Picture 3">
            <a:extLst>
              <a:ext uri="{FF2B5EF4-FFF2-40B4-BE49-F238E27FC236}">
                <a16:creationId xmlns:a16="http://schemas.microsoft.com/office/drawing/2014/main" id="{369CA9AF-B053-5E3B-9EDA-978D72BBC139}"/>
              </a:ext>
            </a:extLst>
          </p:cNvPr>
          <p:cNvPicPr>
            <a:picLocks noChangeAspect="1"/>
          </p:cNvPicPr>
          <p:nvPr/>
        </p:nvPicPr>
        <p:blipFill>
          <a:blip r:embed="rId2"/>
          <a:stretch>
            <a:fillRect/>
          </a:stretch>
        </p:blipFill>
        <p:spPr>
          <a:xfrm>
            <a:off x="304800" y="577704"/>
            <a:ext cx="3505661" cy="3988091"/>
          </a:xfrm>
          <a:prstGeom prst="rect">
            <a:avLst/>
          </a:prstGeom>
        </p:spPr>
      </p:pic>
      <p:pic>
        <p:nvPicPr>
          <p:cNvPr id="1026" name="Picture 2" descr="Adapter Pattern - GeeksforGeeks">
            <a:extLst>
              <a:ext uri="{FF2B5EF4-FFF2-40B4-BE49-F238E27FC236}">
                <a16:creationId xmlns:a16="http://schemas.microsoft.com/office/drawing/2014/main" id="{A214048A-C684-AA4B-929F-EDDA64069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581150"/>
            <a:ext cx="2209799" cy="1224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3570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145361-2756-CBA8-E61D-496F2CCC67B3}"/>
              </a:ext>
            </a:extLst>
          </p:cNvPr>
          <p:cNvSpPr>
            <a:spLocks noGrp="1"/>
          </p:cNvSpPr>
          <p:nvPr>
            <p:ph idx="1"/>
          </p:nvPr>
        </p:nvSpPr>
        <p:spPr/>
        <p:txBody>
          <a:bodyPr/>
          <a:lstStyle/>
          <a:p>
            <a:r>
              <a:rPr lang="en-US" dirty="0"/>
              <a:t>We can use four patterns/principles for service composition ”in code.”</a:t>
            </a:r>
          </a:p>
          <a:p>
            <a:pPr lvl="1"/>
            <a:r>
              <a:rPr lang="en-US" dirty="0"/>
              <a:t>Dependency Injection</a:t>
            </a:r>
          </a:p>
          <a:p>
            <a:pPr lvl="1"/>
            <a:r>
              <a:rPr lang="en-US" dirty="0"/>
              <a:t>Service Factory</a:t>
            </a:r>
          </a:p>
          <a:p>
            <a:pPr lvl="1"/>
            <a:r>
              <a:rPr lang="en-US" dirty="0"/>
              <a:t>Service Locator</a:t>
            </a:r>
          </a:p>
          <a:p>
            <a:pPr lvl="1"/>
            <a:r>
              <a:rPr lang="en-US" dirty="0"/>
              <a:t>Metadata in the environment for configuration.</a:t>
            </a:r>
            <a:br>
              <a:rPr lang="en-US" dirty="0"/>
            </a:br>
            <a:endParaRPr lang="en-US" dirty="0"/>
          </a:p>
          <a:p>
            <a:r>
              <a:rPr lang="en-US" dirty="0"/>
              <a:t>I did some simple examples in </a:t>
            </a:r>
            <a:br>
              <a:rPr lang="en-US" dirty="0"/>
            </a:br>
            <a:r>
              <a:rPr lang="en-US" dirty="0">
                <a:hlinkClick r:id="rId2"/>
              </a:rPr>
              <a:t>https://github.com/donald-f-ferguson/E6156-Public-Examples/tree/master/old_examples/simple_pattern_examples</a:t>
            </a:r>
            <a:r>
              <a:rPr lang="en-US" dirty="0"/>
              <a:t>. </a:t>
            </a:r>
            <a:br>
              <a:rPr lang="en-US" dirty="0"/>
            </a:br>
            <a:endParaRPr lang="en-US" dirty="0"/>
          </a:p>
          <a:p>
            <a:r>
              <a:rPr lang="en-US" dirty="0"/>
              <a:t>Or actually, I asked ChatGPT to produce simple examples.</a:t>
            </a:r>
            <a:br>
              <a:rPr lang="en-US" dirty="0"/>
            </a:br>
            <a:endParaRPr lang="en-US" dirty="0"/>
          </a:p>
          <a:p>
            <a:r>
              <a:rPr lang="en-US" dirty="0"/>
              <a:t>And, these are conceptual, and I am not super happy with them.</a:t>
            </a:r>
          </a:p>
          <a:p>
            <a:endParaRPr lang="en-US" dirty="0"/>
          </a:p>
        </p:txBody>
      </p:sp>
      <p:sp>
        <p:nvSpPr>
          <p:cNvPr id="3" name="Title 2">
            <a:extLst>
              <a:ext uri="{FF2B5EF4-FFF2-40B4-BE49-F238E27FC236}">
                <a16:creationId xmlns:a16="http://schemas.microsoft.com/office/drawing/2014/main" id="{5BF06C9C-1893-BB46-DBDD-D678E76A29AE}"/>
              </a:ext>
            </a:extLst>
          </p:cNvPr>
          <p:cNvSpPr>
            <a:spLocks noGrp="1"/>
          </p:cNvSpPr>
          <p:nvPr>
            <p:ph type="title"/>
          </p:nvPr>
        </p:nvSpPr>
        <p:spPr/>
        <p:txBody>
          <a:bodyPr/>
          <a:lstStyle/>
          <a:p>
            <a:r>
              <a:rPr lang="en-US" dirty="0"/>
              <a:t>Structural Composition</a:t>
            </a:r>
          </a:p>
        </p:txBody>
      </p:sp>
    </p:spTree>
    <p:extLst>
      <p:ext uri="{BB962C8B-B14F-4D97-AF65-F5344CB8AC3E}">
        <p14:creationId xmlns:p14="http://schemas.microsoft.com/office/powerpoint/2010/main" val="33363741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6FE656-B433-6F46-AE92-9FA5E2BB07D9}"/>
              </a:ext>
            </a:extLst>
          </p:cNvPr>
          <p:cNvSpPr>
            <a:spLocks noGrp="1"/>
          </p:cNvSpPr>
          <p:nvPr>
            <p:ph idx="1"/>
          </p:nvPr>
        </p:nvSpPr>
        <p:spPr>
          <a:xfrm>
            <a:off x="15766" y="514349"/>
            <a:ext cx="8839200" cy="4114800"/>
          </a:xfrm>
        </p:spPr>
        <p:txBody>
          <a:bodyPr/>
          <a:lstStyle/>
          <a:p>
            <a:r>
              <a:rPr lang="en-US" sz="1600" dirty="0"/>
              <a:t>Concepts (https://</a:t>
            </a:r>
            <a:r>
              <a:rPr lang="en-US" sz="1600" dirty="0" err="1"/>
              <a:t>en.wikipedia.org</a:t>
            </a:r>
            <a:r>
              <a:rPr lang="en-US" sz="1600" dirty="0"/>
              <a:t>/wiki/</a:t>
            </a:r>
            <a:r>
              <a:rPr lang="en-US" sz="1600" dirty="0" err="1"/>
              <a:t>Dependency_injection</a:t>
            </a:r>
            <a:r>
              <a:rPr lang="en-US" sz="1600" dirty="0"/>
              <a:t>):</a:t>
            </a:r>
          </a:p>
          <a:p>
            <a:pPr lvl="1"/>
            <a:r>
              <a:rPr lang="en-US" sz="1400" dirty="0"/>
              <a:t>In software engineering, dependency injection is a technique in which an object receives other objects that it depends on, called dependencies.</a:t>
            </a:r>
          </a:p>
          <a:p>
            <a:pPr lvl="1"/>
            <a:r>
              <a:rPr lang="en-US" sz="1400" dirty="0"/>
              <a:t>The intent behind dependency injection is to achieve separation of concerns of construction and use of objects. This can increase readability and code reuse.</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r>
              <a:rPr lang="en-US" sz="1600" dirty="0"/>
              <a:t>There is no single approach. There are several frameworks, tools, etc. </a:t>
            </a:r>
          </a:p>
          <a:p>
            <a:r>
              <a:rPr lang="en-US" sz="1600" dirty="0"/>
              <a:t>Like many other things, it is easy to get carried away and become dogmatic.</a:t>
            </a:r>
          </a:p>
          <a:p>
            <a:r>
              <a:rPr lang="en-US" sz="1600" dirty="0"/>
              <a:t>I follow a single approach:</a:t>
            </a:r>
          </a:p>
          <a:p>
            <a:pPr lvl="1"/>
            <a:r>
              <a:rPr lang="en-US" sz="1400" dirty="0"/>
              <a:t>A Context class converts environment and other configuration and provides to application.</a:t>
            </a:r>
          </a:p>
          <a:p>
            <a:pPr lvl="1"/>
            <a:r>
              <a:rPr lang="en-US" sz="1400" dirty="0"/>
              <a:t>The top-level application injects a </a:t>
            </a:r>
            <a:r>
              <a:rPr lang="en-US" sz="1400" dirty="0" err="1"/>
              <a:t>config_info</a:t>
            </a:r>
            <a:r>
              <a:rPr lang="en-US" sz="1400" dirty="0"/>
              <a:t> object into services.</a:t>
            </a:r>
          </a:p>
          <a:p>
            <a:endParaRPr lang="en-US" sz="1600" dirty="0"/>
          </a:p>
        </p:txBody>
      </p:sp>
      <p:sp>
        <p:nvSpPr>
          <p:cNvPr id="3" name="Title 2">
            <a:extLst>
              <a:ext uri="{FF2B5EF4-FFF2-40B4-BE49-F238E27FC236}">
                <a16:creationId xmlns:a16="http://schemas.microsoft.com/office/drawing/2014/main" id="{21613465-F05E-4442-A97D-BFB121E8BF56}"/>
              </a:ext>
            </a:extLst>
          </p:cNvPr>
          <p:cNvSpPr>
            <a:spLocks noGrp="1"/>
          </p:cNvSpPr>
          <p:nvPr>
            <p:ph type="title"/>
          </p:nvPr>
        </p:nvSpPr>
        <p:spPr/>
        <p:txBody>
          <a:bodyPr/>
          <a:lstStyle/>
          <a:p>
            <a:r>
              <a:rPr lang="en-US" dirty="0"/>
              <a:t>Dependency Injection</a:t>
            </a:r>
          </a:p>
        </p:txBody>
      </p:sp>
      <p:pic>
        <p:nvPicPr>
          <p:cNvPr id="1028" name="Picture 4">
            <a:extLst>
              <a:ext uri="{FF2B5EF4-FFF2-40B4-BE49-F238E27FC236}">
                <a16:creationId xmlns:a16="http://schemas.microsoft.com/office/drawing/2014/main" id="{063E36F1-5C36-F142-A24A-DB39F117E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45" y="1790214"/>
            <a:ext cx="2778794" cy="15630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FDC940-A71C-B84B-9E11-9FD7FD267393}"/>
              </a:ext>
            </a:extLst>
          </p:cNvPr>
          <p:cNvPicPr>
            <a:picLocks noChangeAspect="1"/>
          </p:cNvPicPr>
          <p:nvPr/>
        </p:nvPicPr>
        <p:blipFill>
          <a:blip r:embed="rId3"/>
          <a:stretch>
            <a:fillRect/>
          </a:stretch>
        </p:blipFill>
        <p:spPr>
          <a:xfrm>
            <a:off x="4061583" y="1977178"/>
            <a:ext cx="4038600" cy="1189143"/>
          </a:xfrm>
          <a:prstGeom prst="rect">
            <a:avLst/>
          </a:prstGeom>
        </p:spPr>
      </p:pic>
    </p:spTree>
    <p:extLst>
      <p:ext uri="{BB962C8B-B14F-4D97-AF65-F5344CB8AC3E}">
        <p14:creationId xmlns:p14="http://schemas.microsoft.com/office/powerpoint/2010/main" val="31652289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BC82CC-3A70-5830-A010-38EC8DC79160}"/>
              </a:ext>
            </a:extLst>
          </p:cNvPr>
          <p:cNvSpPr>
            <a:spLocks noGrp="1"/>
          </p:cNvSpPr>
          <p:nvPr>
            <p:ph idx="1"/>
          </p:nvPr>
        </p:nvSpPr>
        <p:spPr/>
        <p:txBody>
          <a:bodyPr/>
          <a:lstStyle/>
          <a:p>
            <a:r>
              <a:rPr lang="en-US" sz="1600" dirty="0"/>
              <a:t>“In class-based programming, the factory method pattern is a creational pattern that uses factory methods to deal with the problem of creating objects without having to specify the exact class of the object that will be created. This is done by creating objects by calling a factory method—either specified in an interface and implemented by child classes, or implemented in a base class and optionally overridden by derived classes—rather than by calling a constructor.” (</a:t>
            </a:r>
            <a:r>
              <a:rPr lang="en-US" sz="1600" dirty="0">
                <a:hlinkClick r:id="rId2"/>
              </a:rPr>
              <a:t>https://en.wikipedia.org/wiki/Factory_method_pattern</a:t>
            </a:r>
            <a:r>
              <a:rPr lang="en-US" sz="1600" dirty="0"/>
              <a:t>)</a:t>
            </a:r>
          </a:p>
          <a:p>
            <a:r>
              <a:rPr lang="en-US" sz="1600" dirty="0"/>
              <a:t>You will sometimes see me use this for</a:t>
            </a:r>
          </a:p>
          <a:p>
            <a:pPr lvl="1"/>
            <a:r>
              <a:rPr lang="en-US" sz="1400" dirty="0"/>
              <a:t>Abstraction between a REST resource </a:t>
            </a:r>
            <a:r>
              <a:rPr lang="en-US" sz="1400" dirty="0" err="1"/>
              <a:t>impl</a:t>
            </a:r>
            <a:r>
              <a:rPr lang="en-US" sz="1400" dirty="0"/>
              <a:t>.</a:t>
            </a:r>
            <a:br>
              <a:rPr lang="en-US" sz="1400" dirty="0"/>
            </a:br>
            <a:r>
              <a:rPr lang="en-US" sz="1400" dirty="0"/>
              <a:t>and the data service.</a:t>
            </a:r>
          </a:p>
          <a:p>
            <a:pPr lvl="1"/>
            <a:r>
              <a:rPr lang="en-US" sz="1400" dirty="0"/>
              <a:t>Allows changing the database service, model,</a:t>
            </a:r>
            <a:br>
              <a:rPr lang="en-US" sz="1400" dirty="0"/>
            </a:br>
            <a:r>
              <a:rPr lang="en-US" sz="1400" dirty="0"/>
              <a:t>etc. without modifying the code.</a:t>
            </a:r>
          </a:p>
          <a:p>
            <a:pPr lvl="1"/>
            <a:r>
              <a:rPr lang="en-US" sz="1400" dirty="0"/>
              <a:t>Concrete implementation choices are configured</a:t>
            </a:r>
            <a:br>
              <a:rPr lang="en-US" sz="1400" dirty="0"/>
            </a:br>
            <a:r>
              <a:rPr lang="en-US" sz="1400" dirty="0"/>
              <a:t>via properties, metadata, …</a:t>
            </a:r>
          </a:p>
          <a:p>
            <a:r>
              <a:rPr lang="en-US" sz="1600" dirty="0"/>
              <a:t>You can use in many situations.</a:t>
            </a:r>
          </a:p>
        </p:txBody>
      </p:sp>
      <p:sp>
        <p:nvSpPr>
          <p:cNvPr id="3" name="Title 2">
            <a:extLst>
              <a:ext uri="{FF2B5EF4-FFF2-40B4-BE49-F238E27FC236}">
                <a16:creationId xmlns:a16="http://schemas.microsoft.com/office/drawing/2014/main" id="{7ED228ED-D88E-DF0A-C667-979537127AAE}"/>
              </a:ext>
            </a:extLst>
          </p:cNvPr>
          <p:cNvSpPr>
            <a:spLocks noGrp="1"/>
          </p:cNvSpPr>
          <p:nvPr>
            <p:ph type="title"/>
          </p:nvPr>
        </p:nvSpPr>
        <p:spPr/>
        <p:txBody>
          <a:bodyPr/>
          <a:lstStyle/>
          <a:p>
            <a:r>
              <a:rPr lang="en-US" dirty="0"/>
              <a:t>Service Factory</a:t>
            </a:r>
          </a:p>
        </p:txBody>
      </p:sp>
      <p:pic>
        <p:nvPicPr>
          <p:cNvPr id="2050" name="Picture 2" descr="Factory Pattern UML Diagram">
            <a:extLst>
              <a:ext uri="{FF2B5EF4-FFF2-40B4-BE49-F238E27FC236}">
                <a16:creationId xmlns:a16="http://schemas.microsoft.com/office/drawing/2014/main" id="{6354D298-751A-F4B8-D24A-127687ED4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255" y="2114550"/>
            <a:ext cx="3860800" cy="22406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27E81F-AEDC-AEDD-C723-5BB1F5704252}"/>
              </a:ext>
            </a:extLst>
          </p:cNvPr>
          <p:cNvSpPr txBox="1"/>
          <p:nvPr/>
        </p:nvSpPr>
        <p:spPr>
          <a:xfrm>
            <a:off x="4886325" y="4355193"/>
            <a:ext cx="4288631" cy="261610"/>
          </a:xfrm>
          <a:prstGeom prst="rect">
            <a:avLst/>
          </a:prstGeom>
          <a:noFill/>
        </p:spPr>
        <p:txBody>
          <a:bodyPr wrap="square">
            <a:spAutoFit/>
          </a:bodyPr>
          <a:lstStyle/>
          <a:p>
            <a:r>
              <a:rPr lang="en-US" sz="1100" dirty="0"/>
              <a:t>https://</a:t>
            </a:r>
            <a:r>
              <a:rPr lang="en-US" sz="1100" dirty="0" err="1"/>
              <a:t>www.tutorialspoint.com</a:t>
            </a:r>
            <a:r>
              <a:rPr lang="en-US" sz="1100" dirty="0"/>
              <a:t>/</a:t>
            </a:r>
            <a:r>
              <a:rPr lang="en-US" sz="1100" dirty="0" err="1"/>
              <a:t>design_pattern</a:t>
            </a:r>
            <a:r>
              <a:rPr lang="en-US" sz="1100" dirty="0"/>
              <a:t>/</a:t>
            </a:r>
            <a:r>
              <a:rPr lang="en-US" sz="1100" dirty="0" err="1"/>
              <a:t>factory_pattern.htm</a:t>
            </a:r>
            <a:endParaRPr lang="en-US" sz="1100" dirty="0"/>
          </a:p>
        </p:txBody>
      </p:sp>
    </p:spTree>
    <p:extLst>
      <p:ext uri="{BB962C8B-B14F-4D97-AF65-F5344CB8AC3E}">
        <p14:creationId xmlns:p14="http://schemas.microsoft.com/office/powerpoint/2010/main" val="29898357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0EA595-45AD-C12F-8336-C2305C19849A}"/>
              </a:ext>
            </a:extLst>
          </p:cNvPr>
          <p:cNvSpPr>
            <a:spLocks noGrp="1"/>
          </p:cNvSpPr>
          <p:nvPr>
            <p:ph idx="1"/>
          </p:nvPr>
        </p:nvSpPr>
        <p:spPr/>
        <p:txBody>
          <a:bodyPr/>
          <a:lstStyle/>
          <a:p>
            <a:r>
              <a:rPr lang="en-US" sz="1600" dirty="0"/>
              <a:t>“The service locator pattern is a design pattern used in software development to encapsulate the processes involved in obtaining a service with a strong abstraction layer. This pattern uses a central registry known as the "service locator", which on request returns the information necessary to perform a certain task. Proponents of the pattern say the approach simplifies component-based applications where all dependencies are cleanly listed at the beginning of the whole application design, …” (https://</a:t>
            </a:r>
            <a:r>
              <a:rPr lang="en-US" sz="1600" dirty="0" err="1"/>
              <a:t>en.wikipedia.org</a:t>
            </a:r>
            <a:r>
              <a:rPr lang="en-US" sz="1600" dirty="0"/>
              <a:t>/wiki/</a:t>
            </a:r>
            <a:r>
              <a:rPr lang="en-US" sz="1600" dirty="0" err="1"/>
              <a:t>Service_locator_pattern</a:t>
            </a:r>
            <a:r>
              <a:rPr lang="en-US" sz="1600" dirty="0"/>
              <a:t>)</a:t>
            </a:r>
          </a:p>
        </p:txBody>
      </p:sp>
      <p:sp>
        <p:nvSpPr>
          <p:cNvPr id="3" name="Title 2">
            <a:extLst>
              <a:ext uri="{FF2B5EF4-FFF2-40B4-BE49-F238E27FC236}">
                <a16:creationId xmlns:a16="http://schemas.microsoft.com/office/drawing/2014/main" id="{D45CE472-57A3-5D99-8536-5340768A1FC7}"/>
              </a:ext>
            </a:extLst>
          </p:cNvPr>
          <p:cNvSpPr>
            <a:spLocks noGrp="1"/>
          </p:cNvSpPr>
          <p:nvPr>
            <p:ph type="title"/>
          </p:nvPr>
        </p:nvSpPr>
        <p:spPr/>
        <p:txBody>
          <a:bodyPr/>
          <a:lstStyle/>
          <a:p>
            <a:r>
              <a:rPr lang="en-US" dirty="0"/>
              <a:t>Service Locator</a:t>
            </a:r>
          </a:p>
        </p:txBody>
      </p:sp>
      <p:pic>
        <p:nvPicPr>
          <p:cNvPr id="3074" name="Picture 2">
            <a:extLst>
              <a:ext uri="{FF2B5EF4-FFF2-40B4-BE49-F238E27FC236}">
                <a16:creationId xmlns:a16="http://schemas.microsoft.com/office/drawing/2014/main" id="{6A3C6E3E-58E4-8355-8E63-4A2E3B6E4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00043"/>
            <a:ext cx="4087813" cy="23529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2365C7E-3A34-94D1-EBE4-71F9C3C8FDB0}"/>
              </a:ext>
            </a:extLst>
          </p:cNvPr>
          <p:cNvPicPr>
            <a:picLocks noChangeAspect="1"/>
          </p:cNvPicPr>
          <p:nvPr/>
        </p:nvPicPr>
        <p:blipFill>
          <a:blip r:embed="rId3"/>
          <a:stretch>
            <a:fillRect/>
          </a:stretch>
        </p:blipFill>
        <p:spPr>
          <a:xfrm>
            <a:off x="2133600" y="3908425"/>
            <a:ext cx="541802" cy="749300"/>
          </a:xfrm>
          <a:prstGeom prst="rect">
            <a:avLst/>
          </a:prstGeom>
        </p:spPr>
      </p:pic>
      <p:cxnSp>
        <p:nvCxnSpPr>
          <p:cNvPr id="6" name="Straight Arrow Connector 5">
            <a:extLst>
              <a:ext uri="{FF2B5EF4-FFF2-40B4-BE49-F238E27FC236}">
                <a16:creationId xmlns:a16="http://schemas.microsoft.com/office/drawing/2014/main" id="{116C77A2-B209-16DC-7BE9-61BBE0BD970D}"/>
              </a:ext>
            </a:extLst>
          </p:cNvPr>
          <p:cNvCxnSpPr/>
          <p:nvPr/>
        </p:nvCxnSpPr>
        <p:spPr>
          <a:xfrm flipV="1">
            <a:off x="2675402" y="3376496"/>
            <a:ext cx="982198" cy="9065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17BEA2E-5CE3-C81E-59BB-DB49263FFC29}"/>
              </a:ext>
            </a:extLst>
          </p:cNvPr>
          <p:cNvSpPr txBox="1"/>
          <p:nvPr/>
        </p:nvSpPr>
        <p:spPr>
          <a:xfrm>
            <a:off x="1101586" y="4052242"/>
            <a:ext cx="1032014" cy="461665"/>
          </a:xfrm>
          <a:prstGeom prst="rect">
            <a:avLst/>
          </a:prstGeom>
          <a:noFill/>
        </p:spPr>
        <p:txBody>
          <a:bodyPr wrap="none" rtlCol="0">
            <a:spAutoFit/>
          </a:bodyPr>
          <a:lstStyle/>
          <a:p>
            <a:pPr algn="ctr"/>
            <a:r>
              <a:rPr lang="en-US" sz="1200" dirty="0"/>
              <a:t>Configuration</a:t>
            </a:r>
            <a:br>
              <a:rPr lang="en-US" sz="1200" dirty="0"/>
            </a:br>
            <a:r>
              <a:rPr lang="en-US" sz="1200" dirty="0"/>
              <a:t>Information</a:t>
            </a:r>
          </a:p>
        </p:txBody>
      </p:sp>
    </p:spTree>
    <p:extLst>
      <p:ext uri="{BB962C8B-B14F-4D97-AF65-F5344CB8AC3E}">
        <p14:creationId xmlns:p14="http://schemas.microsoft.com/office/powerpoint/2010/main" val="115498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B8C92-BB8A-3F24-ABA0-BA03451E1A8E}"/>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7DDC4CD-4790-6448-837E-0FADE4AD22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868B68A-E8A2-A40B-CA5A-DD5842F2C35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9C59DE9A-2556-06F8-CBD2-E0C75E83FF0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23C34B5-D8F3-2362-7367-567B28A25332}"/>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Interesting References</a:t>
            </a:r>
          </a:p>
        </p:txBody>
      </p:sp>
      <p:sp>
        <p:nvSpPr>
          <p:cNvPr id="2" name="TextBox 9">
            <a:extLst>
              <a:ext uri="{FF2B5EF4-FFF2-40B4-BE49-F238E27FC236}">
                <a16:creationId xmlns:a16="http://schemas.microsoft.com/office/drawing/2014/main" id="{D45A0502-F0A3-5C9B-DBF9-98ECEDD9B1A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65</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34963547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CEFD92-8A0C-3E37-5C72-2578F232DBEA}"/>
              </a:ext>
            </a:extLst>
          </p:cNvPr>
          <p:cNvSpPr>
            <a:spLocks noGrp="1"/>
          </p:cNvSpPr>
          <p:nvPr>
            <p:ph idx="1"/>
          </p:nvPr>
        </p:nvSpPr>
        <p:spPr/>
        <p:txBody>
          <a:bodyPr/>
          <a:lstStyle/>
          <a:p>
            <a:r>
              <a:rPr lang="en-US" dirty="0">
                <a:hlinkClick r:id="rId2"/>
              </a:rPr>
              <a:t>https://medium.com/@cihanelibol99/authorization-architecture-in-microservices-68085d31f1e1</a:t>
            </a:r>
            <a:endParaRPr lang="en-US" dirty="0"/>
          </a:p>
          <a:p>
            <a:r>
              <a:rPr lang="en-US" dirty="0">
                <a:hlinkClick r:id="rId3"/>
              </a:rPr>
              <a:t>https://medium.com/@sylvain.tiset/top-10-microservices-design-patterns-you-should-know-1bac6a7d6218</a:t>
            </a:r>
            <a:endParaRPr lang="en-US" dirty="0"/>
          </a:p>
          <a:p>
            <a:endParaRPr lang="en-US" dirty="0"/>
          </a:p>
          <a:p>
            <a:endParaRPr lang="en-US" dirty="0"/>
          </a:p>
        </p:txBody>
      </p:sp>
      <p:sp>
        <p:nvSpPr>
          <p:cNvPr id="3" name="Title 2">
            <a:extLst>
              <a:ext uri="{FF2B5EF4-FFF2-40B4-BE49-F238E27FC236}">
                <a16:creationId xmlns:a16="http://schemas.microsoft.com/office/drawing/2014/main" id="{B8C4B8AD-358D-80BC-CAA9-A89537336109}"/>
              </a:ext>
            </a:extLst>
          </p:cNvPr>
          <p:cNvSpPr>
            <a:spLocks noGrp="1"/>
          </p:cNvSpPr>
          <p:nvPr>
            <p:ph type="title"/>
          </p:nvPr>
        </p:nvSpPr>
        <p:spPr/>
        <p:txBody>
          <a:bodyPr/>
          <a:lstStyle/>
          <a:p>
            <a:r>
              <a:rPr lang="en-US" dirty="0"/>
              <a:t>Interesting Articles</a:t>
            </a:r>
          </a:p>
        </p:txBody>
      </p:sp>
    </p:spTree>
    <p:extLst>
      <p:ext uri="{BB962C8B-B14F-4D97-AF65-F5344CB8AC3E}">
        <p14:creationId xmlns:p14="http://schemas.microsoft.com/office/powerpoint/2010/main" val="32375564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03766-62B0-27F7-DCA4-A5FC47D5254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BB868750-731B-C5A8-67D8-B9E43B6D7B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F85B712-D438-BA83-A5C9-90C18D26CC1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837ACA5A-C736-23CB-2B1F-7281807BBC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CE38A440-845D-A86F-BA62-0149FFF875D6}"/>
              </a:ext>
            </a:extLst>
          </p:cNvPr>
          <p:cNvSpPr txBox="1">
            <a:spLocks noChangeArrowheads="1"/>
          </p:cNvSpPr>
          <p:nvPr/>
        </p:nvSpPr>
        <p:spPr bwMode="auto">
          <a:xfrm>
            <a:off x="0" y="1804457"/>
            <a:ext cx="91440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Where Are We Going</a:t>
            </a:r>
            <a:br>
              <a:rPr lang="en-US" altLang="en-US" sz="4400" i="1" dirty="0">
                <a:solidFill>
                  <a:schemeClr val="bg1"/>
                </a:solidFill>
              </a:rPr>
            </a:br>
            <a:r>
              <a:rPr lang="en-US" altLang="en-US" sz="4400" i="1" dirty="0">
                <a:solidFill>
                  <a:schemeClr val="bg1"/>
                </a:solidFill>
              </a:rPr>
              <a:t>With All Of</a:t>
            </a:r>
            <a:br>
              <a:rPr lang="en-US" altLang="en-US" sz="4400" i="1" dirty="0">
                <a:solidFill>
                  <a:schemeClr val="bg1"/>
                </a:solidFill>
              </a:rPr>
            </a:br>
            <a:r>
              <a:rPr lang="en-US" altLang="en-US" sz="4400" i="1" dirty="0">
                <a:solidFill>
                  <a:schemeClr val="bg1"/>
                </a:solidFill>
              </a:rPr>
              <a:t>This?</a:t>
            </a:r>
          </a:p>
        </p:txBody>
      </p:sp>
      <p:sp>
        <p:nvSpPr>
          <p:cNvPr id="2" name="TextBox 9">
            <a:extLst>
              <a:ext uri="{FF2B5EF4-FFF2-40B4-BE49-F238E27FC236}">
                <a16:creationId xmlns:a16="http://schemas.microsoft.com/office/drawing/2014/main" id="{3B6FE8F2-F21D-C3B5-941C-442AB3B262B6}"/>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67</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3816280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93F1EB-8D5D-3042-5CF7-B1A18F5A81F2}"/>
              </a:ext>
            </a:extLst>
          </p:cNvPr>
          <p:cNvSpPr>
            <a:spLocks noGrp="1"/>
          </p:cNvSpPr>
          <p:nvPr>
            <p:ph type="title"/>
          </p:nvPr>
        </p:nvSpPr>
        <p:spPr/>
        <p:txBody>
          <a:bodyPr/>
          <a:lstStyle/>
          <a:p>
            <a:r>
              <a:rPr lang="en-US" dirty="0"/>
              <a:t>Framework</a:t>
            </a:r>
          </a:p>
        </p:txBody>
      </p:sp>
      <p:pic>
        <p:nvPicPr>
          <p:cNvPr id="4" name="Picture 3">
            <a:extLst>
              <a:ext uri="{FF2B5EF4-FFF2-40B4-BE49-F238E27FC236}">
                <a16:creationId xmlns:a16="http://schemas.microsoft.com/office/drawing/2014/main" id="{3347700B-C573-244C-A6A2-E1AE01A335EF}"/>
              </a:ext>
            </a:extLst>
          </p:cNvPr>
          <p:cNvPicPr>
            <a:picLocks noChangeAspect="1"/>
          </p:cNvPicPr>
          <p:nvPr/>
        </p:nvPicPr>
        <p:blipFill>
          <a:blip r:embed="rId2"/>
          <a:stretch>
            <a:fillRect/>
          </a:stretch>
        </p:blipFill>
        <p:spPr>
          <a:xfrm>
            <a:off x="139440" y="514350"/>
            <a:ext cx="8516057" cy="3886200"/>
          </a:xfrm>
          <a:prstGeom prst="rect">
            <a:avLst/>
          </a:prstGeom>
        </p:spPr>
      </p:pic>
    </p:spTree>
    <p:extLst>
      <p:ext uri="{BB962C8B-B14F-4D97-AF65-F5344CB8AC3E}">
        <p14:creationId xmlns:p14="http://schemas.microsoft.com/office/powerpoint/2010/main" val="961682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0DC7B-BE76-133C-A7E5-DD06DB9172A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147AD7-6EAD-A775-5E84-F69E413AC1A4}"/>
              </a:ext>
            </a:extLst>
          </p:cNvPr>
          <p:cNvSpPr>
            <a:spLocks noGrp="1"/>
          </p:cNvSpPr>
          <p:nvPr>
            <p:ph type="title"/>
          </p:nvPr>
        </p:nvSpPr>
        <p:spPr/>
        <p:txBody>
          <a:bodyPr/>
          <a:lstStyle/>
          <a:p>
            <a:r>
              <a:rPr lang="en-US" dirty="0"/>
              <a:t>Framework</a:t>
            </a:r>
          </a:p>
        </p:txBody>
      </p:sp>
      <p:pic>
        <p:nvPicPr>
          <p:cNvPr id="2" name="Picture 1">
            <a:extLst>
              <a:ext uri="{FF2B5EF4-FFF2-40B4-BE49-F238E27FC236}">
                <a16:creationId xmlns:a16="http://schemas.microsoft.com/office/drawing/2014/main" id="{787D51A7-A444-49A2-250B-28C4FA2117B8}"/>
              </a:ext>
            </a:extLst>
          </p:cNvPr>
          <p:cNvPicPr>
            <a:picLocks noChangeAspect="1"/>
          </p:cNvPicPr>
          <p:nvPr/>
        </p:nvPicPr>
        <p:blipFill>
          <a:blip r:embed="rId2"/>
          <a:stretch>
            <a:fillRect/>
          </a:stretch>
        </p:blipFill>
        <p:spPr>
          <a:xfrm>
            <a:off x="876300" y="590550"/>
            <a:ext cx="7391400" cy="4106333"/>
          </a:xfrm>
          <a:prstGeom prst="rect">
            <a:avLst/>
          </a:prstGeom>
        </p:spPr>
      </p:pic>
    </p:spTree>
    <p:extLst>
      <p:ext uri="{BB962C8B-B14F-4D97-AF65-F5344CB8AC3E}">
        <p14:creationId xmlns:p14="http://schemas.microsoft.com/office/powerpoint/2010/main" val="883005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DCD4D9-5184-3EEA-221C-58536A5312B5}"/>
              </a:ext>
            </a:extLst>
          </p:cNvPr>
          <p:cNvSpPr>
            <a:spLocks noGrp="1"/>
          </p:cNvSpPr>
          <p:nvPr>
            <p:ph type="title"/>
          </p:nvPr>
        </p:nvSpPr>
        <p:spPr/>
        <p:txBody>
          <a:bodyPr/>
          <a:lstStyle/>
          <a:p>
            <a:r>
              <a:rPr lang="en-US" dirty="0"/>
              <a:t>Project Structure</a:t>
            </a:r>
          </a:p>
        </p:txBody>
      </p:sp>
      <p:pic>
        <p:nvPicPr>
          <p:cNvPr id="4" name="Picture 3">
            <a:extLst>
              <a:ext uri="{FF2B5EF4-FFF2-40B4-BE49-F238E27FC236}">
                <a16:creationId xmlns:a16="http://schemas.microsoft.com/office/drawing/2014/main" id="{4885D2C4-E1A3-F7E6-FF61-921BC5F1D394}"/>
              </a:ext>
            </a:extLst>
          </p:cNvPr>
          <p:cNvPicPr>
            <a:picLocks noChangeAspect="1"/>
          </p:cNvPicPr>
          <p:nvPr/>
        </p:nvPicPr>
        <p:blipFill>
          <a:blip r:embed="rId2"/>
          <a:stretch>
            <a:fillRect/>
          </a:stretch>
        </p:blipFill>
        <p:spPr>
          <a:xfrm>
            <a:off x="149379" y="526597"/>
            <a:ext cx="6096000" cy="4090305"/>
          </a:xfrm>
          <a:prstGeom prst="rect">
            <a:avLst/>
          </a:prstGeom>
        </p:spPr>
      </p:pic>
      <p:sp>
        <p:nvSpPr>
          <p:cNvPr id="6" name="TextBox 5">
            <a:extLst>
              <a:ext uri="{FF2B5EF4-FFF2-40B4-BE49-F238E27FC236}">
                <a16:creationId xmlns:a16="http://schemas.microsoft.com/office/drawing/2014/main" id="{51F411FE-E6A5-F59D-326D-F55F19A6DF24}"/>
              </a:ext>
            </a:extLst>
          </p:cNvPr>
          <p:cNvSpPr txBox="1"/>
          <p:nvPr/>
        </p:nvSpPr>
        <p:spPr>
          <a:xfrm>
            <a:off x="4353048" y="444319"/>
            <a:ext cx="4618382" cy="430887"/>
          </a:xfrm>
          <a:prstGeom prst="rect">
            <a:avLst/>
          </a:prstGeom>
          <a:noFill/>
        </p:spPr>
        <p:txBody>
          <a:bodyPr wrap="square">
            <a:spAutoFit/>
          </a:bodyPr>
          <a:lstStyle/>
          <a:p>
            <a:r>
              <a:rPr lang="en-US" sz="1050" dirty="0"/>
              <a:t>https://</a:t>
            </a:r>
            <a:r>
              <a:rPr lang="en-US" sz="1050" dirty="0" err="1"/>
              <a:t>medium.com</a:t>
            </a:r>
            <a:r>
              <a:rPr lang="en-US" sz="1050" dirty="0"/>
              <a:t>/@</a:t>
            </a:r>
            <a:r>
              <a:rPr lang="en-US" sz="1050" dirty="0" err="1"/>
              <a:t>amirm.lavasani</a:t>
            </a:r>
            <a:r>
              <a:rPr lang="en-US" sz="1050" dirty="0"/>
              <a:t>/how-to-structure-your-fastapi-projects-0219a6600a8f</a:t>
            </a:r>
          </a:p>
        </p:txBody>
      </p:sp>
    </p:spTree>
    <p:extLst>
      <p:ext uri="{BB962C8B-B14F-4D97-AF65-F5344CB8AC3E}">
        <p14:creationId xmlns:p14="http://schemas.microsoft.com/office/powerpoint/2010/main" val="2881700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www.w3.org/XML/1998/namespace"/>
    <ds:schemaRef ds:uri="http://purl.org/dc/elements/1.1/"/>
    <ds:schemaRef ds:uri="http://schemas.microsoft.com/office/2006/metadata/properties"/>
    <ds:schemaRef ds:uri="http://purl.org/dc/dcmitype/"/>
    <ds:schemaRef ds:uri="http://purl.org/dc/term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130707</TotalTime>
  <Words>3408</Words>
  <Application>Microsoft Macintosh PowerPoint</Application>
  <PresentationFormat>On-screen Show (16:9)</PresentationFormat>
  <Paragraphs>398</Paragraphs>
  <Slides>67</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ＭＳ Ｐゴシック</vt:lpstr>
      <vt:lpstr>Arial</vt:lpstr>
      <vt:lpstr>Calibri</vt:lpstr>
      <vt:lpstr>Century Schoolbook</vt:lpstr>
      <vt:lpstr>Museo For Dell</vt:lpstr>
      <vt:lpstr>Museo Sans For Dell</vt:lpstr>
      <vt:lpstr>sohne</vt:lpstr>
      <vt:lpstr>source-serif-pro</vt:lpstr>
      <vt:lpstr>Wingdings</vt:lpstr>
      <vt:lpstr>Office Theme</vt:lpstr>
      <vt:lpstr>PowerPoint Presentation</vt:lpstr>
      <vt:lpstr>PowerPoint Presentation</vt:lpstr>
      <vt:lpstr>Contents</vt:lpstr>
      <vt:lpstr>PowerPoint Presentation</vt:lpstr>
      <vt:lpstr>Sprint 2 – Objectives</vt:lpstr>
      <vt:lpstr>Sprint 2 – Objectives</vt:lpstr>
      <vt:lpstr>Framework</vt:lpstr>
      <vt:lpstr>Framework</vt:lpstr>
      <vt:lpstr>Project Structure</vt:lpstr>
      <vt:lpstr>Project Structure</vt:lpstr>
      <vt:lpstr>Example</vt:lpstr>
      <vt:lpstr>PowerPoint Presentation</vt:lpstr>
      <vt:lpstr>PowerPoint Presentation</vt:lpstr>
      <vt:lpstr>OpenIDC and Oauth2</vt:lpstr>
      <vt:lpstr>Overview (http://tutorials.jenkov.com/oauth2/index.html)</vt:lpstr>
      <vt:lpstr>Roles/Flows</vt:lpstr>
      <vt:lpstr>Google </vt:lpstr>
      <vt:lpstr>Walkthrough</vt:lpstr>
      <vt:lpstr>PowerPoint Presentation</vt:lpstr>
      <vt:lpstr>API Gateway</vt:lpstr>
      <vt:lpstr>Login and Authorization Tokens</vt:lpstr>
      <vt:lpstr>Real Example</vt:lpstr>
      <vt:lpstr>Real Example</vt:lpstr>
      <vt:lpstr>JWT</vt:lpstr>
      <vt:lpstr>JWT.io</vt:lpstr>
      <vt:lpstr>PowerPoint Presentation</vt:lpstr>
      <vt:lpstr>Pagination, Hyper Linked</vt:lpstr>
      <vt:lpstr>Query Parameters</vt:lpstr>
      <vt:lpstr>POST -- Creating a Resource</vt:lpstr>
      <vt:lpstr>POST</vt:lpstr>
      <vt:lpstr>202 Accepted</vt:lpstr>
      <vt:lpstr>PowerPoint Presentation</vt:lpstr>
      <vt:lpstr>(Partial) Logical View – Interactive System </vt:lpstr>
      <vt:lpstr>Resource Oriented and Microservices – My Project</vt:lpstr>
      <vt:lpstr>Atomic and Composition</vt:lpstr>
      <vt:lpstr>First Group of Microservices</vt:lpstr>
      <vt:lpstr>Behavioral Composition</vt:lpstr>
      <vt:lpstr>Composite Microservice Logic</vt:lpstr>
      <vt:lpstr>Concepts</vt:lpstr>
      <vt:lpstr>In Code: Composition and Asynchronous Method Invocation</vt:lpstr>
      <vt:lpstr>In Code: Service Orchestration/Composition</vt:lpstr>
      <vt:lpstr>Service Orchestration</vt:lpstr>
      <vt:lpstr>Choreography</vt:lpstr>
      <vt:lpstr>Next Steps</vt:lpstr>
      <vt:lpstr>Next Steps</vt:lpstr>
      <vt:lpstr>PowerPoint Presentation</vt:lpstr>
      <vt:lpstr>Middleware</vt:lpstr>
      <vt:lpstr>Middleware – Conceptual Model</vt:lpstr>
      <vt:lpstr>Middleware – Conceptual Model</vt:lpstr>
      <vt:lpstr>FastAPI Middleware (https://medium.com/@saverio3107/mastering-middleware-in-fastapi-from-basic-implementation-to-route-based-strategies-d62eff6b5463)</vt:lpstr>
      <vt:lpstr>FastAPI Middleware</vt:lpstr>
      <vt:lpstr>Example</vt:lpstr>
      <vt:lpstr>PowerPoint Presentation</vt:lpstr>
      <vt:lpstr>12 Factor Applications</vt:lpstr>
      <vt:lpstr>SOLID Principles</vt:lpstr>
      <vt:lpstr>SW Architecture</vt:lpstr>
      <vt:lpstr>12 Factor Applications</vt:lpstr>
      <vt:lpstr>Dependencies</vt:lpstr>
      <vt:lpstr>III. Configurations</vt:lpstr>
      <vt:lpstr>IV. Backing Services</vt:lpstr>
      <vt:lpstr>Structural Composition</vt:lpstr>
      <vt:lpstr>Dependency Injection</vt:lpstr>
      <vt:lpstr>Service Factory</vt:lpstr>
      <vt:lpstr>Service Locator</vt:lpstr>
      <vt:lpstr>PowerPoint Presentation</vt:lpstr>
      <vt:lpstr>Interesting Articles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633</cp:revision>
  <cp:lastPrinted>2018-11-15T21:01:50Z</cp:lastPrinted>
  <dcterms:created xsi:type="dcterms:W3CDTF">2010-04-12T23:12:02Z</dcterms:created>
  <dcterms:modified xsi:type="dcterms:W3CDTF">2024-10-18T17:53:59Z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